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00" r:id="rId3"/>
    <p:sldId id="315" r:id="rId4"/>
    <p:sldId id="323" r:id="rId5"/>
    <p:sldId id="332" r:id="rId6"/>
    <p:sldId id="325" r:id="rId7"/>
    <p:sldId id="324" r:id="rId8"/>
    <p:sldId id="326" r:id="rId9"/>
    <p:sldId id="327" r:id="rId10"/>
    <p:sldId id="270" r:id="rId11"/>
    <p:sldId id="334" r:id="rId12"/>
    <p:sldId id="333" r:id="rId13"/>
    <p:sldId id="335" r:id="rId14"/>
    <p:sldId id="336" r:id="rId15"/>
    <p:sldId id="337" r:id="rId16"/>
    <p:sldId id="329" r:id="rId17"/>
    <p:sldId id="284" r:id="rId18"/>
    <p:sldId id="328" r:id="rId19"/>
    <p:sldId id="338" r:id="rId20"/>
    <p:sldId id="339" r:id="rId21"/>
    <p:sldId id="321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  <a:srgbClr val="9FE6FF"/>
    <a:srgbClr val="2F5597"/>
    <a:srgbClr val="CFAFE7"/>
    <a:srgbClr val="0070C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 autoAdjust="0"/>
    <p:restoredTop sz="86907" autoAdjust="0"/>
  </p:normalViewPr>
  <p:slideViewPr>
    <p:cSldViewPr snapToGrid="0">
      <p:cViewPr varScale="1">
        <p:scale>
          <a:sx n="89" d="100"/>
          <a:sy n="8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WADA\Desktop\DOTO202409&#26093;&#24029;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WADA\Desktop\DOTO202409&#26093;&#24029;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1716;&#24535;\Desktop\DOTO&#38306;&#36899;\DOTO2024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1716;&#24535;\Desktop\DOTO&#38306;&#36899;\DOTO2024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WADA\Desktop\DOTO202409&#26093;&#24029;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WADA\Desktop\DOTO202409&#26093;&#24029;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WADA\Desktop\DOTO202409&#26093;&#24029;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1716;&#24535;\Desktop\DOTO&#38306;&#36899;\2024&#32113;&#35336;&#35519;&#26619;&#22577;&#21578;&#21644;&#30000;\2022WADDA\2022&#24180;&#37117;&#36947;&#24220;&#30476;&#21029;&#24180;&#4080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WADA\Desktop\DOTO202409&#26093;&#24029;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WADA\Desktop\DOTO202409&#26093;&#24029;\2024&#32113;&#35336;&#35519;&#26619;&#22577;&#21578;&#21644;&#30000;\&#37117;&#36947;&#24220;&#30476;&#21029;&#12487;&#12540;&#12479;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sz="2800"/>
              <a:t>全国透析患者数の推移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cat>
            <c:strRef>
              <c:f>透析患者数推移!$K$16:$K$33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</c:strCache>
            </c:strRef>
          </c:cat>
          <c:val>
            <c:numRef>
              <c:f>透析患者数推移!$L$16:$L$33</c:f>
              <c:numCache>
                <c:formatCode>General</c:formatCode>
                <c:ptCount val="18"/>
                <c:pt idx="0">
                  <c:v>257765</c:v>
                </c:pt>
                <c:pt idx="1">
                  <c:v>264473</c:v>
                </c:pt>
                <c:pt idx="2">
                  <c:v>275242</c:v>
                </c:pt>
                <c:pt idx="3">
                  <c:v>283421</c:v>
                </c:pt>
                <c:pt idx="4">
                  <c:v>290661</c:v>
                </c:pt>
                <c:pt idx="5">
                  <c:v>298252</c:v>
                </c:pt>
                <c:pt idx="6">
                  <c:v>304856</c:v>
                </c:pt>
                <c:pt idx="7">
                  <c:v>310007</c:v>
                </c:pt>
                <c:pt idx="8">
                  <c:v>314438</c:v>
                </c:pt>
                <c:pt idx="9">
                  <c:v>320448</c:v>
                </c:pt>
                <c:pt idx="10">
                  <c:v>324986</c:v>
                </c:pt>
                <c:pt idx="11">
                  <c:v>329609</c:v>
                </c:pt>
                <c:pt idx="12">
                  <c:v>334505</c:v>
                </c:pt>
                <c:pt idx="13">
                  <c:v>339841</c:v>
                </c:pt>
                <c:pt idx="14">
                  <c:v>344640</c:v>
                </c:pt>
                <c:pt idx="15">
                  <c:v>347671</c:v>
                </c:pt>
                <c:pt idx="16">
                  <c:v>349700</c:v>
                </c:pt>
                <c:pt idx="17">
                  <c:v>347474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594960"/>
        <c:axId val="832588432"/>
      </c:barChart>
      <c:catAx>
        <c:axId val="8325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88432"/>
        <c:crosses val="autoZero"/>
        <c:auto val="1"/>
        <c:lblAlgn val="ctr"/>
        <c:lblOffset val="100"/>
        <c:noMultiLvlLbl val="0"/>
      </c:catAx>
      <c:valAx>
        <c:axId val="832588432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HDF比率2022!$C$1</c:f>
              <c:strCache>
                <c:ptCount val="1"/>
                <c:pt idx="0">
                  <c:v>施設血液透析(HD)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HDF比率2022!$C$2:$C$50</c:f>
              <c:numCache>
                <c:formatCode>General</c:formatCode>
                <c:ptCount val="49"/>
                <c:pt idx="0">
                  <c:v>631</c:v>
                </c:pt>
                <c:pt idx="1">
                  <c:v>729</c:v>
                </c:pt>
                <c:pt idx="2">
                  <c:v>393</c:v>
                </c:pt>
                <c:pt idx="3">
                  <c:v>5775</c:v>
                </c:pt>
                <c:pt idx="4">
                  <c:v>494</c:v>
                </c:pt>
                <c:pt idx="5">
                  <c:v>3435</c:v>
                </c:pt>
                <c:pt idx="6">
                  <c:v>10063</c:v>
                </c:pt>
                <c:pt idx="7">
                  <c:v>7917</c:v>
                </c:pt>
                <c:pt idx="8">
                  <c:v>1996</c:v>
                </c:pt>
                <c:pt idx="9">
                  <c:v>7630</c:v>
                </c:pt>
                <c:pt idx="10">
                  <c:v>919</c:v>
                </c:pt>
                <c:pt idx="11">
                  <c:v>1848</c:v>
                </c:pt>
                <c:pt idx="12">
                  <c:v>892</c:v>
                </c:pt>
                <c:pt idx="13">
                  <c:v>1291</c:v>
                </c:pt>
                <c:pt idx="14">
                  <c:v>1479</c:v>
                </c:pt>
                <c:pt idx="15">
                  <c:v>5621</c:v>
                </c:pt>
                <c:pt idx="16">
                  <c:v>1826</c:v>
                </c:pt>
                <c:pt idx="17">
                  <c:v>5751</c:v>
                </c:pt>
                <c:pt idx="18">
                  <c:v>1003</c:v>
                </c:pt>
                <c:pt idx="19">
                  <c:v>1430</c:v>
                </c:pt>
                <c:pt idx="20">
                  <c:v>3091</c:v>
                </c:pt>
                <c:pt idx="21">
                  <c:v>2202</c:v>
                </c:pt>
                <c:pt idx="22">
                  <c:v>1255</c:v>
                </c:pt>
                <c:pt idx="23">
                  <c:v>6944</c:v>
                </c:pt>
                <c:pt idx="24">
                  <c:v>2797</c:v>
                </c:pt>
                <c:pt idx="25">
                  <c:v>731</c:v>
                </c:pt>
                <c:pt idx="26">
                  <c:v>8274</c:v>
                </c:pt>
                <c:pt idx="27">
                  <c:v>6742</c:v>
                </c:pt>
                <c:pt idx="28">
                  <c:v>1250</c:v>
                </c:pt>
                <c:pt idx="29">
                  <c:v>2460</c:v>
                </c:pt>
                <c:pt idx="30">
                  <c:v>2179</c:v>
                </c:pt>
                <c:pt idx="31">
                  <c:v>2616</c:v>
                </c:pt>
                <c:pt idx="32">
                  <c:v>2498</c:v>
                </c:pt>
                <c:pt idx="33">
                  <c:v>1311</c:v>
                </c:pt>
                <c:pt idx="34">
                  <c:v>2957</c:v>
                </c:pt>
                <c:pt idx="35">
                  <c:v>2980</c:v>
                </c:pt>
                <c:pt idx="36">
                  <c:v>4606</c:v>
                </c:pt>
                <c:pt idx="37">
                  <c:v>1542</c:v>
                </c:pt>
                <c:pt idx="38">
                  <c:v>2240</c:v>
                </c:pt>
                <c:pt idx="39">
                  <c:v>1157</c:v>
                </c:pt>
                <c:pt idx="40">
                  <c:v>3641</c:v>
                </c:pt>
                <c:pt idx="41">
                  <c:v>3057</c:v>
                </c:pt>
                <c:pt idx="42">
                  <c:v>1619</c:v>
                </c:pt>
                <c:pt idx="43">
                  <c:v>1534</c:v>
                </c:pt>
                <c:pt idx="44">
                  <c:v>2416</c:v>
                </c:pt>
                <c:pt idx="45">
                  <c:v>2006</c:v>
                </c:pt>
                <c:pt idx="46">
                  <c:v>2318</c:v>
                </c:pt>
                <c:pt idx="48">
                  <c:v>137546</c:v>
                </c:pt>
              </c:numCache>
            </c:numRef>
          </c:val>
        </c:ser>
        <c:ser>
          <c:idx val="1"/>
          <c:order val="1"/>
          <c:tx>
            <c:strRef>
              <c:f>HDF比率2022!$D$1</c:f>
              <c:strCache>
                <c:ptCount val="1"/>
                <c:pt idx="0">
                  <c:v>オフラインHDF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HDF比率2022!$D$2:$D$50</c:f>
              <c:numCache>
                <c:formatCode>General</c:formatCode>
                <c:ptCount val="49"/>
                <c:pt idx="0">
                  <c:v>5</c:v>
                </c:pt>
                <c:pt idx="1">
                  <c:v>15</c:v>
                </c:pt>
                <c:pt idx="2">
                  <c:v>3</c:v>
                </c:pt>
                <c:pt idx="3">
                  <c:v>69</c:v>
                </c:pt>
                <c:pt idx="4">
                  <c:v>15</c:v>
                </c:pt>
                <c:pt idx="5">
                  <c:v>22</c:v>
                </c:pt>
                <c:pt idx="6">
                  <c:v>180</c:v>
                </c:pt>
                <c:pt idx="7">
                  <c:v>98</c:v>
                </c:pt>
                <c:pt idx="8">
                  <c:v>10</c:v>
                </c:pt>
                <c:pt idx="9">
                  <c:v>166</c:v>
                </c:pt>
                <c:pt idx="10">
                  <c:v>16</c:v>
                </c:pt>
                <c:pt idx="11">
                  <c:v>127</c:v>
                </c:pt>
                <c:pt idx="12">
                  <c:v>2</c:v>
                </c:pt>
                <c:pt idx="13">
                  <c:v>2</c:v>
                </c:pt>
                <c:pt idx="14">
                  <c:v>16</c:v>
                </c:pt>
                <c:pt idx="15">
                  <c:v>89</c:v>
                </c:pt>
                <c:pt idx="16">
                  <c:v>4</c:v>
                </c:pt>
                <c:pt idx="17">
                  <c:v>134</c:v>
                </c:pt>
                <c:pt idx="18">
                  <c:v>8</c:v>
                </c:pt>
                <c:pt idx="19">
                  <c:v>21</c:v>
                </c:pt>
                <c:pt idx="20">
                  <c:v>5</c:v>
                </c:pt>
                <c:pt idx="21">
                  <c:v>14</c:v>
                </c:pt>
                <c:pt idx="22">
                  <c:v>3</c:v>
                </c:pt>
                <c:pt idx="23">
                  <c:v>50</c:v>
                </c:pt>
                <c:pt idx="24">
                  <c:v>16</c:v>
                </c:pt>
                <c:pt idx="25">
                  <c:v>9</c:v>
                </c:pt>
                <c:pt idx="26">
                  <c:v>11</c:v>
                </c:pt>
                <c:pt idx="27">
                  <c:v>39</c:v>
                </c:pt>
                <c:pt idx="28">
                  <c:v>1</c:v>
                </c:pt>
                <c:pt idx="29">
                  <c:v>3</c:v>
                </c:pt>
                <c:pt idx="30">
                  <c:v>25</c:v>
                </c:pt>
                <c:pt idx="31">
                  <c:v>32</c:v>
                </c:pt>
                <c:pt idx="32">
                  <c:v>21</c:v>
                </c:pt>
                <c:pt idx="33">
                  <c:v>6</c:v>
                </c:pt>
                <c:pt idx="34">
                  <c:v>33</c:v>
                </c:pt>
                <c:pt idx="35">
                  <c:v>6</c:v>
                </c:pt>
                <c:pt idx="36">
                  <c:v>56</c:v>
                </c:pt>
                <c:pt idx="37">
                  <c:v>12</c:v>
                </c:pt>
                <c:pt idx="38">
                  <c:v>13</c:v>
                </c:pt>
                <c:pt idx="39">
                  <c:v>20</c:v>
                </c:pt>
                <c:pt idx="40">
                  <c:v>2</c:v>
                </c:pt>
                <c:pt idx="41">
                  <c:v>8</c:v>
                </c:pt>
                <c:pt idx="42">
                  <c:v>7</c:v>
                </c:pt>
                <c:pt idx="43">
                  <c:v>19</c:v>
                </c:pt>
                <c:pt idx="44">
                  <c:v>7</c:v>
                </c:pt>
                <c:pt idx="45">
                  <c:v>31</c:v>
                </c:pt>
                <c:pt idx="46">
                  <c:v>3</c:v>
                </c:pt>
                <c:pt idx="48">
                  <c:v>1454</c:v>
                </c:pt>
              </c:numCache>
            </c:numRef>
          </c:val>
        </c:ser>
        <c:ser>
          <c:idx val="2"/>
          <c:order val="2"/>
          <c:tx>
            <c:strRef>
              <c:f>HDF比率2022!$E$1</c:f>
              <c:strCache>
                <c:ptCount val="1"/>
                <c:pt idx="0">
                  <c:v>オンラインHDF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HDF比率2022!$E$2:$E$50</c:f>
              <c:numCache>
                <c:formatCode>General</c:formatCode>
                <c:ptCount val="49"/>
                <c:pt idx="0">
                  <c:v>1263</c:v>
                </c:pt>
                <c:pt idx="1">
                  <c:v>1369</c:v>
                </c:pt>
                <c:pt idx="2">
                  <c:v>799</c:v>
                </c:pt>
                <c:pt idx="3">
                  <c:v>9354</c:v>
                </c:pt>
                <c:pt idx="4">
                  <c:v>1096</c:v>
                </c:pt>
                <c:pt idx="5">
                  <c:v>6018</c:v>
                </c:pt>
                <c:pt idx="6">
                  <c:v>14385</c:v>
                </c:pt>
                <c:pt idx="7">
                  <c:v>8598</c:v>
                </c:pt>
                <c:pt idx="8">
                  <c:v>2765</c:v>
                </c:pt>
                <c:pt idx="9">
                  <c:v>9272</c:v>
                </c:pt>
                <c:pt idx="10">
                  <c:v>1112</c:v>
                </c:pt>
                <c:pt idx="11">
                  <c:v>1509</c:v>
                </c:pt>
                <c:pt idx="12">
                  <c:v>1571</c:v>
                </c:pt>
                <c:pt idx="13">
                  <c:v>1640</c:v>
                </c:pt>
                <c:pt idx="14">
                  <c:v>2029</c:v>
                </c:pt>
                <c:pt idx="15">
                  <c:v>6768</c:v>
                </c:pt>
                <c:pt idx="16">
                  <c:v>2163</c:v>
                </c:pt>
                <c:pt idx="17">
                  <c:v>6013</c:v>
                </c:pt>
                <c:pt idx="18">
                  <c:v>1152</c:v>
                </c:pt>
                <c:pt idx="19">
                  <c:v>1372</c:v>
                </c:pt>
                <c:pt idx="20">
                  <c:v>3513</c:v>
                </c:pt>
                <c:pt idx="21">
                  <c:v>2302</c:v>
                </c:pt>
                <c:pt idx="22">
                  <c:v>1060</c:v>
                </c:pt>
                <c:pt idx="23">
                  <c:v>5072</c:v>
                </c:pt>
                <c:pt idx="24">
                  <c:v>2099</c:v>
                </c:pt>
                <c:pt idx="25">
                  <c:v>524</c:v>
                </c:pt>
                <c:pt idx="26">
                  <c:v>5578</c:v>
                </c:pt>
                <c:pt idx="27">
                  <c:v>4451</c:v>
                </c:pt>
                <c:pt idx="28">
                  <c:v>1070</c:v>
                </c:pt>
                <c:pt idx="29">
                  <c:v>1759</c:v>
                </c:pt>
                <c:pt idx="30">
                  <c:v>921</c:v>
                </c:pt>
                <c:pt idx="31">
                  <c:v>2241</c:v>
                </c:pt>
                <c:pt idx="32">
                  <c:v>1702</c:v>
                </c:pt>
                <c:pt idx="33">
                  <c:v>867</c:v>
                </c:pt>
                <c:pt idx="34">
                  <c:v>2446</c:v>
                </c:pt>
                <c:pt idx="35">
                  <c:v>2425</c:v>
                </c:pt>
                <c:pt idx="36">
                  <c:v>2285</c:v>
                </c:pt>
                <c:pt idx="37">
                  <c:v>429</c:v>
                </c:pt>
                <c:pt idx="38">
                  <c:v>786</c:v>
                </c:pt>
                <c:pt idx="39">
                  <c:v>653</c:v>
                </c:pt>
                <c:pt idx="40">
                  <c:v>1206</c:v>
                </c:pt>
                <c:pt idx="41">
                  <c:v>1170</c:v>
                </c:pt>
                <c:pt idx="42">
                  <c:v>684</c:v>
                </c:pt>
                <c:pt idx="43">
                  <c:v>644</c:v>
                </c:pt>
                <c:pt idx="44">
                  <c:v>971</c:v>
                </c:pt>
                <c:pt idx="45">
                  <c:v>677</c:v>
                </c:pt>
                <c:pt idx="46">
                  <c:v>580</c:v>
                </c:pt>
                <c:pt idx="48">
                  <c:v>128364</c:v>
                </c:pt>
              </c:numCache>
            </c:numRef>
          </c:val>
        </c:ser>
        <c:ser>
          <c:idx val="3"/>
          <c:order val="3"/>
          <c:tx>
            <c:strRef>
              <c:f>HDF比率2022!$F$1</c:f>
              <c:strCache>
                <c:ptCount val="1"/>
                <c:pt idx="0">
                  <c:v>IHDF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HDF比率2022!$F$2:$F$50</c:f>
              <c:numCache>
                <c:formatCode>General</c:formatCode>
                <c:ptCount val="49"/>
                <c:pt idx="0">
                  <c:v>623</c:v>
                </c:pt>
                <c:pt idx="1">
                  <c:v>1114</c:v>
                </c:pt>
                <c:pt idx="2">
                  <c:v>231</c:v>
                </c:pt>
                <c:pt idx="3">
                  <c:v>3710</c:v>
                </c:pt>
                <c:pt idx="4">
                  <c:v>27</c:v>
                </c:pt>
                <c:pt idx="5">
                  <c:v>1183</c:v>
                </c:pt>
                <c:pt idx="6">
                  <c:v>5736</c:v>
                </c:pt>
                <c:pt idx="7">
                  <c:v>5772</c:v>
                </c:pt>
                <c:pt idx="8">
                  <c:v>1002</c:v>
                </c:pt>
                <c:pt idx="9">
                  <c:v>3583</c:v>
                </c:pt>
                <c:pt idx="10">
                  <c:v>364</c:v>
                </c:pt>
                <c:pt idx="11">
                  <c:v>1381</c:v>
                </c:pt>
                <c:pt idx="12">
                  <c:v>46</c:v>
                </c:pt>
                <c:pt idx="13">
                  <c:v>414</c:v>
                </c:pt>
                <c:pt idx="14">
                  <c:v>201</c:v>
                </c:pt>
                <c:pt idx="15">
                  <c:v>1816</c:v>
                </c:pt>
                <c:pt idx="16">
                  <c:v>553</c:v>
                </c:pt>
                <c:pt idx="17">
                  <c:v>1739</c:v>
                </c:pt>
                <c:pt idx="18">
                  <c:v>341</c:v>
                </c:pt>
                <c:pt idx="19">
                  <c:v>575</c:v>
                </c:pt>
                <c:pt idx="20">
                  <c:v>671</c:v>
                </c:pt>
                <c:pt idx="21">
                  <c:v>638</c:v>
                </c:pt>
                <c:pt idx="22">
                  <c:v>659</c:v>
                </c:pt>
                <c:pt idx="23">
                  <c:v>3233</c:v>
                </c:pt>
                <c:pt idx="24">
                  <c:v>1149</c:v>
                </c:pt>
                <c:pt idx="25">
                  <c:v>349</c:v>
                </c:pt>
                <c:pt idx="26">
                  <c:v>3782</c:v>
                </c:pt>
                <c:pt idx="27">
                  <c:v>2968</c:v>
                </c:pt>
                <c:pt idx="28">
                  <c:v>245</c:v>
                </c:pt>
                <c:pt idx="29">
                  <c:v>721</c:v>
                </c:pt>
                <c:pt idx="30">
                  <c:v>1240</c:v>
                </c:pt>
                <c:pt idx="31">
                  <c:v>246</c:v>
                </c:pt>
                <c:pt idx="32">
                  <c:v>778</c:v>
                </c:pt>
                <c:pt idx="33">
                  <c:v>350</c:v>
                </c:pt>
                <c:pt idx="34">
                  <c:v>324</c:v>
                </c:pt>
                <c:pt idx="35">
                  <c:v>363</c:v>
                </c:pt>
                <c:pt idx="36">
                  <c:v>1445</c:v>
                </c:pt>
                <c:pt idx="37">
                  <c:v>857</c:v>
                </c:pt>
                <c:pt idx="38">
                  <c:v>853</c:v>
                </c:pt>
                <c:pt idx="39">
                  <c:v>116</c:v>
                </c:pt>
                <c:pt idx="40">
                  <c:v>1187</c:v>
                </c:pt>
                <c:pt idx="41">
                  <c:v>759</c:v>
                </c:pt>
                <c:pt idx="42">
                  <c:v>254</c:v>
                </c:pt>
                <c:pt idx="43">
                  <c:v>240</c:v>
                </c:pt>
                <c:pt idx="44">
                  <c:v>380</c:v>
                </c:pt>
                <c:pt idx="45">
                  <c:v>424</c:v>
                </c:pt>
                <c:pt idx="46">
                  <c:v>585</c:v>
                </c:pt>
                <c:pt idx="48">
                  <c:v>55227</c:v>
                </c:pt>
              </c:numCache>
            </c:numRef>
          </c:val>
        </c:ser>
        <c:ser>
          <c:idx val="4"/>
          <c:order val="4"/>
          <c:tx>
            <c:strRef>
              <c:f>HDF比率2022!$G$1</c:f>
              <c:strCache>
                <c:ptCount val="1"/>
                <c:pt idx="0">
                  <c:v>在宅血液透析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HDF比率2022!$G$2:$G$50</c:f>
              <c:numCache>
                <c:formatCode>General</c:formatCode>
                <c:ptCount val="49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80</c:v>
                </c:pt>
                <c:pt idx="4">
                  <c:v>4</c:v>
                </c:pt>
                <c:pt idx="5">
                  <c:v>28</c:v>
                </c:pt>
                <c:pt idx="6">
                  <c:v>86</c:v>
                </c:pt>
                <c:pt idx="7">
                  <c:v>55</c:v>
                </c:pt>
                <c:pt idx="8">
                  <c:v>13</c:v>
                </c:pt>
                <c:pt idx="9">
                  <c:v>25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12</c:v>
                </c:pt>
                <c:pt idx="14">
                  <c:v>0</c:v>
                </c:pt>
                <c:pt idx="15">
                  <c:v>11</c:v>
                </c:pt>
                <c:pt idx="16">
                  <c:v>8</c:v>
                </c:pt>
                <c:pt idx="17">
                  <c:v>55</c:v>
                </c:pt>
                <c:pt idx="18">
                  <c:v>6</c:v>
                </c:pt>
                <c:pt idx="19">
                  <c:v>1</c:v>
                </c:pt>
                <c:pt idx="20">
                  <c:v>20</c:v>
                </c:pt>
                <c:pt idx="21">
                  <c:v>8</c:v>
                </c:pt>
                <c:pt idx="22">
                  <c:v>42</c:v>
                </c:pt>
                <c:pt idx="23">
                  <c:v>26</c:v>
                </c:pt>
                <c:pt idx="24">
                  <c:v>13</c:v>
                </c:pt>
                <c:pt idx="25">
                  <c:v>4</c:v>
                </c:pt>
                <c:pt idx="26">
                  <c:v>35</c:v>
                </c:pt>
                <c:pt idx="27">
                  <c:v>19</c:v>
                </c:pt>
                <c:pt idx="28">
                  <c:v>17</c:v>
                </c:pt>
                <c:pt idx="29">
                  <c:v>18</c:v>
                </c:pt>
                <c:pt idx="30">
                  <c:v>12</c:v>
                </c:pt>
                <c:pt idx="31">
                  <c:v>9</c:v>
                </c:pt>
                <c:pt idx="32">
                  <c:v>2</c:v>
                </c:pt>
                <c:pt idx="33">
                  <c:v>4</c:v>
                </c:pt>
                <c:pt idx="34">
                  <c:v>14</c:v>
                </c:pt>
                <c:pt idx="35">
                  <c:v>6</c:v>
                </c:pt>
                <c:pt idx="36">
                  <c:v>18</c:v>
                </c:pt>
                <c:pt idx="37">
                  <c:v>35</c:v>
                </c:pt>
                <c:pt idx="38">
                  <c:v>25</c:v>
                </c:pt>
                <c:pt idx="39">
                  <c:v>2</c:v>
                </c:pt>
                <c:pt idx="40">
                  <c:v>5</c:v>
                </c:pt>
                <c:pt idx="41">
                  <c:v>3</c:v>
                </c:pt>
                <c:pt idx="42">
                  <c:v>5</c:v>
                </c:pt>
                <c:pt idx="43">
                  <c:v>3</c:v>
                </c:pt>
                <c:pt idx="44">
                  <c:v>5</c:v>
                </c:pt>
                <c:pt idx="45">
                  <c:v>1</c:v>
                </c:pt>
                <c:pt idx="46">
                  <c:v>0</c:v>
                </c:pt>
                <c:pt idx="48">
                  <c:v>750</c:v>
                </c:pt>
              </c:numCache>
            </c:numRef>
          </c:val>
        </c:ser>
        <c:ser>
          <c:idx val="5"/>
          <c:order val="5"/>
          <c:tx>
            <c:strRef>
              <c:f>HDF比率2022!$H$1</c:f>
              <c:strCache>
                <c:ptCount val="1"/>
                <c:pt idx="0">
                  <c:v>腹膜透析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HDF比率2022!$H$2:$H$50</c:f>
              <c:numCache>
                <c:formatCode>General</c:formatCode>
                <c:ptCount val="49"/>
                <c:pt idx="0">
                  <c:v>16</c:v>
                </c:pt>
                <c:pt idx="1">
                  <c:v>115</c:v>
                </c:pt>
                <c:pt idx="2">
                  <c:v>50</c:v>
                </c:pt>
                <c:pt idx="3">
                  <c:v>396</c:v>
                </c:pt>
                <c:pt idx="4">
                  <c:v>68</c:v>
                </c:pt>
                <c:pt idx="5">
                  <c:v>157</c:v>
                </c:pt>
                <c:pt idx="6">
                  <c:v>784</c:v>
                </c:pt>
                <c:pt idx="7">
                  <c:v>467</c:v>
                </c:pt>
                <c:pt idx="8">
                  <c:v>159</c:v>
                </c:pt>
                <c:pt idx="9">
                  <c:v>531</c:v>
                </c:pt>
                <c:pt idx="10">
                  <c:v>29</c:v>
                </c:pt>
                <c:pt idx="11">
                  <c:v>38</c:v>
                </c:pt>
                <c:pt idx="12">
                  <c:v>119</c:v>
                </c:pt>
                <c:pt idx="13">
                  <c:v>103</c:v>
                </c:pt>
                <c:pt idx="14">
                  <c:v>101</c:v>
                </c:pt>
                <c:pt idx="15">
                  <c:v>485</c:v>
                </c:pt>
                <c:pt idx="16">
                  <c:v>132</c:v>
                </c:pt>
                <c:pt idx="17">
                  <c:v>217</c:v>
                </c:pt>
                <c:pt idx="18">
                  <c:v>83</c:v>
                </c:pt>
                <c:pt idx="19">
                  <c:v>102</c:v>
                </c:pt>
                <c:pt idx="20">
                  <c:v>237</c:v>
                </c:pt>
                <c:pt idx="21">
                  <c:v>213</c:v>
                </c:pt>
                <c:pt idx="22">
                  <c:v>140</c:v>
                </c:pt>
                <c:pt idx="23">
                  <c:v>379</c:v>
                </c:pt>
                <c:pt idx="24">
                  <c:v>96</c:v>
                </c:pt>
                <c:pt idx="25">
                  <c:v>49</c:v>
                </c:pt>
                <c:pt idx="26">
                  <c:v>504</c:v>
                </c:pt>
                <c:pt idx="27">
                  <c:v>697</c:v>
                </c:pt>
                <c:pt idx="28">
                  <c:v>61</c:v>
                </c:pt>
                <c:pt idx="29">
                  <c:v>111</c:v>
                </c:pt>
                <c:pt idx="30">
                  <c:v>91</c:v>
                </c:pt>
                <c:pt idx="31">
                  <c:v>61</c:v>
                </c:pt>
                <c:pt idx="32">
                  <c:v>152</c:v>
                </c:pt>
                <c:pt idx="33">
                  <c:v>43</c:v>
                </c:pt>
                <c:pt idx="34">
                  <c:v>130</c:v>
                </c:pt>
                <c:pt idx="35">
                  <c:v>161</c:v>
                </c:pt>
                <c:pt idx="36">
                  <c:v>71</c:v>
                </c:pt>
                <c:pt idx="37">
                  <c:v>31</c:v>
                </c:pt>
                <c:pt idx="38">
                  <c:v>97</c:v>
                </c:pt>
                <c:pt idx="39">
                  <c:v>44</c:v>
                </c:pt>
                <c:pt idx="40">
                  <c:v>74</c:v>
                </c:pt>
                <c:pt idx="41">
                  <c:v>128</c:v>
                </c:pt>
                <c:pt idx="42">
                  <c:v>61</c:v>
                </c:pt>
                <c:pt idx="43">
                  <c:v>98</c:v>
                </c:pt>
                <c:pt idx="44">
                  <c:v>72</c:v>
                </c:pt>
                <c:pt idx="45">
                  <c:v>75</c:v>
                </c:pt>
                <c:pt idx="46">
                  <c:v>43</c:v>
                </c:pt>
                <c:pt idx="48">
                  <c:v>8071</c:v>
                </c:pt>
              </c:numCache>
            </c:numRef>
          </c:val>
        </c:ser>
        <c:ser>
          <c:idx val="6"/>
          <c:order val="6"/>
          <c:tx>
            <c:strRef>
              <c:f>HDF比率2022!$I$1</c:f>
              <c:strCache>
                <c:ptCount val="1"/>
                <c:pt idx="0">
                  <c:v>Hybrid(PD+HD)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HDF比率2022!$I$2:$I$50</c:f>
              <c:numCache>
                <c:formatCode>General</c:formatCode>
                <c:ptCount val="49"/>
                <c:pt idx="0">
                  <c:v>9</c:v>
                </c:pt>
                <c:pt idx="1">
                  <c:v>20</c:v>
                </c:pt>
                <c:pt idx="2">
                  <c:v>9</c:v>
                </c:pt>
                <c:pt idx="3">
                  <c:v>124</c:v>
                </c:pt>
                <c:pt idx="4">
                  <c:v>14</c:v>
                </c:pt>
                <c:pt idx="5">
                  <c:v>34</c:v>
                </c:pt>
                <c:pt idx="6">
                  <c:v>267</c:v>
                </c:pt>
                <c:pt idx="7">
                  <c:v>87</c:v>
                </c:pt>
                <c:pt idx="8">
                  <c:v>58</c:v>
                </c:pt>
                <c:pt idx="9">
                  <c:v>142</c:v>
                </c:pt>
                <c:pt idx="10">
                  <c:v>6</c:v>
                </c:pt>
                <c:pt idx="11">
                  <c:v>22</c:v>
                </c:pt>
                <c:pt idx="12">
                  <c:v>44</c:v>
                </c:pt>
                <c:pt idx="13">
                  <c:v>29</c:v>
                </c:pt>
                <c:pt idx="14">
                  <c:v>31</c:v>
                </c:pt>
                <c:pt idx="15">
                  <c:v>88</c:v>
                </c:pt>
                <c:pt idx="16">
                  <c:v>31</c:v>
                </c:pt>
                <c:pt idx="17">
                  <c:v>50</c:v>
                </c:pt>
                <c:pt idx="18">
                  <c:v>50</c:v>
                </c:pt>
                <c:pt idx="19">
                  <c:v>33</c:v>
                </c:pt>
                <c:pt idx="20">
                  <c:v>85</c:v>
                </c:pt>
                <c:pt idx="21">
                  <c:v>22</c:v>
                </c:pt>
                <c:pt idx="22">
                  <c:v>22</c:v>
                </c:pt>
                <c:pt idx="23">
                  <c:v>94</c:v>
                </c:pt>
                <c:pt idx="24">
                  <c:v>27</c:v>
                </c:pt>
                <c:pt idx="25">
                  <c:v>12</c:v>
                </c:pt>
                <c:pt idx="26">
                  <c:v>145</c:v>
                </c:pt>
                <c:pt idx="27">
                  <c:v>56</c:v>
                </c:pt>
                <c:pt idx="28">
                  <c:v>11</c:v>
                </c:pt>
                <c:pt idx="29">
                  <c:v>21</c:v>
                </c:pt>
                <c:pt idx="30">
                  <c:v>17</c:v>
                </c:pt>
                <c:pt idx="31">
                  <c:v>14</c:v>
                </c:pt>
                <c:pt idx="32">
                  <c:v>43</c:v>
                </c:pt>
                <c:pt idx="33">
                  <c:v>13</c:v>
                </c:pt>
                <c:pt idx="34">
                  <c:v>21</c:v>
                </c:pt>
                <c:pt idx="35">
                  <c:v>21</c:v>
                </c:pt>
                <c:pt idx="36">
                  <c:v>20</c:v>
                </c:pt>
                <c:pt idx="37">
                  <c:v>19</c:v>
                </c:pt>
                <c:pt idx="38">
                  <c:v>18</c:v>
                </c:pt>
                <c:pt idx="39">
                  <c:v>7</c:v>
                </c:pt>
                <c:pt idx="40">
                  <c:v>30</c:v>
                </c:pt>
                <c:pt idx="41">
                  <c:v>27</c:v>
                </c:pt>
                <c:pt idx="42">
                  <c:v>12</c:v>
                </c:pt>
                <c:pt idx="43">
                  <c:v>9</c:v>
                </c:pt>
                <c:pt idx="44">
                  <c:v>29</c:v>
                </c:pt>
                <c:pt idx="45">
                  <c:v>14</c:v>
                </c:pt>
                <c:pt idx="46">
                  <c:v>6</c:v>
                </c:pt>
                <c:pt idx="48">
                  <c:v>1963</c:v>
                </c:pt>
              </c:numCache>
            </c:numRef>
          </c:val>
        </c:ser>
        <c:ser>
          <c:idx val="7"/>
          <c:order val="7"/>
          <c:tx>
            <c:strRef>
              <c:f>HDF比率2022!$J$1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HDF比率2022!$B$2:$B$50</c:f>
              <c:strCache>
                <c:ptCount val="49"/>
                <c:pt idx="0">
                  <c:v>高知県</c:v>
                </c:pt>
                <c:pt idx="1">
                  <c:v>青森県</c:v>
                </c:pt>
                <c:pt idx="2">
                  <c:v>鳥取県</c:v>
                </c:pt>
                <c:pt idx="3">
                  <c:v>埼玉県</c:v>
                </c:pt>
                <c:pt idx="4">
                  <c:v>島根県</c:v>
                </c:pt>
                <c:pt idx="5">
                  <c:v>静岡県</c:v>
                </c:pt>
                <c:pt idx="6">
                  <c:v>東京都</c:v>
                </c:pt>
                <c:pt idx="7">
                  <c:v>大阪府</c:v>
                </c:pt>
                <c:pt idx="8">
                  <c:v>京都府</c:v>
                </c:pt>
                <c:pt idx="9">
                  <c:v>神奈川県</c:v>
                </c:pt>
                <c:pt idx="10">
                  <c:v>山梨県</c:v>
                </c:pt>
                <c:pt idx="11">
                  <c:v>福島県</c:v>
                </c:pt>
                <c:pt idx="12">
                  <c:v>徳島県</c:v>
                </c:pt>
                <c:pt idx="13">
                  <c:v>奈良県</c:v>
                </c:pt>
                <c:pt idx="14">
                  <c:v>愛媛県</c:v>
                </c:pt>
                <c:pt idx="15">
                  <c:v>北海道</c:v>
                </c:pt>
                <c:pt idx="16">
                  <c:v>沖縄県</c:v>
                </c:pt>
                <c:pt idx="17">
                  <c:v>兵庫県</c:v>
                </c:pt>
                <c:pt idx="18">
                  <c:v>香川県</c:v>
                </c:pt>
                <c:pt idx="19">
                  <c:v>山口県</c:v>
                </c:pt>
                <c:pt idx="20">
                  <c:v>広島県</c:v>
                </c:pt>
                <c:pt idx="21">
                  <c:v>岡山県</c:v>
                </c:pt>
                <c:pt idx="22">
                  <c:v>滋賀県</c:v>
                </c:pt>
                <c:pt idx="23">
                  <c:v>千葉県</c:v>
                </c:pt>
                <c:pt idx="24">
                  <c:v>栃木県</c:v>
                </c:pt>
                <c:pt idx="25">
                  <c:v>福井県</c:v>
                </c:pt>
                <c:pt idx="26">
                  <c:v>愛知県</c:v>
                </c:pt>
                <c:pt idx="27">
                  <c:v>福岡県</c:v>
                </c:pt>
                <c:pt idx="28">
                  <c:v>山形県</c:v>
                </c:pt>
                <c:pt idx="29">
                  <c:v>岐阜県</c:v>
                </c:pt>
                <c:pt idx="30">
                  <c:v>三重県</c:v>
                </c:pt>
                <c:pt idx="31">
                  <c:v>長野県</c:v>
                </c:pt>
                <c:pt idx="32">
                  <c:v>鹿児島県</c:v>
                </c:pt>
                <c:pt idx="33">
                  <c:v>石川県</c:v>
                </c:pt>
                <c:pt idx="34">
                  <c:v>群馬県</c:v>
                </c:pt>
                <c:pt idx="35">
                  <c:v>宮城県</c:v>
                </c:pt>
                <c:pt idx="36">
                  <c:v>茨城県</c:v>
                </c:pt>
                <c:pt idx="37">
                  <c:v>和歌山県</c:v>
                </c:pt>
                <c:pt idx="38">
                  <c:v>長崎県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新潟県</c:v>
                </c:pt>
                <c:pt idx="42">
                  <c:v>佐賀県</c:v>
                </c:pt>
                <c:pt idx="43">
                  <c:v>富山県</c:v>
                </c:pt>
                <c:pt idx="44">
                  <c:v>大分県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HDF比率2022!$J$2:$J$50</c:f>
              <c:numCache>
                <c:formatCode>General</c:formatCode>
                <c:ptCount val="49"/>
                <c:pt idx="0">
                  <c:v>2</c:v>
                </c:pt>
                <c:pt idx="1">
                  <c:v>26</c:v>
                </c:pt>
                <c:pt idx="2">
                  <c:v>2</c:v>
                </c:pt>
                <c:pt idx="3">
                  <c:v>122</c:v>
                </c:pt>
                <c:pt idx="4">
                  <c:v>1</c:v>
                </c:pt>
                <c:pt idx="5">
                  <c:v>227</c:v>
                </c:pt>
                <c:pt idx="6">
                  <c:v>34</c:v>
                </c:pt>
                <c:pt idx="7">
                  <c:v>56</c:v>
                </c:pt>
                <c:pt idx="8">
                  <c:v>170</c:v>
                </c:pt>
                <c:pt idx="9">
                  <c:v>37</c:v>
                </c:pt>
                <c:pt idx="10">
                  <c:v>2</c:v>
                </c:pt>
                <c:pt idx="11">
                  <c:v>48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15">
                  <c:v>45</c:v>
                </c:pt>
                <c:pt idx="16">
                  <c:v>39</c:v>
                </c:pt>
                <c:pt idx="17">
                  <c:v>24</c:v>
                </c:pt>
                <c:pt idx="18">
                  <c:v>20</c:v>
                </c:pt>
                <c:pt idx="19">
                  <c:v>3</c:v>
                </c:pt>
                <c:pt idx="20">
                  <c:v>24</c:v>
                </c:pt>
                <c:pt idx="21">
                  <c:v>34</c:v>
                </c:pt>
                <c:pt idx="22">
                  <c:v>49</c:v>
                </c:pt>
                <c:pt idx="23">
                  <c:v>5</c:v>
                </c:pt>
                <c:pt idx="24">
                  <c:v>2</c:v>
                </c:pt>
                <c:pt idx="25">
                  <c:v>7</c:v>
                </c:pt>
                <c:pt idx="26">
                  <c:v>35</c:v>
                </c:pt>
                <c:pt idx="27">
                  <c:v>7</c:v>
                </c:pt>
                <c:pt idx="28">
                  <c:v>40</c:v>
                </c:pt>
                <c:pt idx="29">
                  <c:v>1</c:v>
                </c:pt>
                <c:pt idx="30">
                  <c:v>24</c:v>
                </c:pt>
                <c:pt idx="31">
                  <c:v>9</c:v>
                </c:pt>
                <c:pt idx="32">
                  <c:v>2</c:v>
                </c:pt>
                <c:pt idx="33">
                  <c:v>1</c:v>
                </c:pt>
                <c:pt idx="34">
                  <c:v>44</c:v>
                </c:pt>
                <c:pt idx="35">
                  <c:v>68</c:v>
                </c:pt>
                <c:pt idx="36">
                  <c:v>21</c:v>
                </c:pt>
                <c:pt idx="37">
                  <c:v>13</c:v>
                </c:pt>
                <c:pt idx="38">
                  <c:v>0</c:v>
                </c:pt>
                <c:pt idx="39">
                  <c:v>0</c:v>
                </c:pt>
                <c:pt idx="40">
                  <c:v>3</c:v>
                </c:pt>
                <c:pt idx="41">
                  <c:v>6</c:v>
                </c:pt>
                <c:pt idx="42">
                  <c:v>11</c:v>
                </c:pt>
                <c:pt idx="43">
                  <c:v>0</c:v>
                </c:pt>
                <c:pt idx="44">
                  <c:v>0</c:v>
                </c:pt>
                <c:pt idx="45">
                  <c:v>8</c:v>
                </c:pt>
                <c:pt idx="46">
                  <c:v>1</c:v>
                </c:pt>
                <c:pt idx="48">
                  <c:v>1278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32587888"/>
        <c:axId val="557033968"/>
      </c:barChart>
      <c:catAx>
        <c:axId val="8325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033968"/>
        <c:crosses val="autoZero"/>
        <c:auto val="1"/>
        <c:lblAlgn val="ctr"/>
        <c:lblOffset val="100"/>
        <c:noMultiLvlLbl val="0"/>
      </c:catAx>
      <c:valAx>
        <c:axId val="55703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8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400"/>
              <a:t>北海道における透析患者数の推移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昼間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Sheet1!$B$2:$B$33</c:f>
              <c:numCache>
                <c:formatCode>0_);[Red]\(0\)</c:formatCode>
                <c:ptCount val="32"/>
                <c:pt idx="0">
                  <c:v>4117</c:v>
                </c:pt>
                <c:pt idx="1">
                  <c:v>4133</c:v>
                </c:pt>
                <c:pt idx="2">
                  <c:v>4705</c:v>
                </c:pt>
                <c:pt idx="3">
                  <c:v>5012</c:v>
                </c:pt>
                <c:pt idx="4">
                  <c:v>5432</c:v>
                </c:pt>
                <c:pt idx="5">
                  <c:v>5931</c:v>
                </c:pt>
                <c:pt idx="6">
                  <c:v>6698</c:v>
                </c:pt>
                <c:pt idx="7">
                  <c:v>7067</c:v>
                </c:pt>
                <c:pt idx="8">
                  <c:v>7729</c:v>
                </c:pt>
                <c:pt idx="9">
                  <c:v>8077</c:v>
                </c:pt>
                <c:pt idx="10">
                  <c:v>8745</c:v>
                </c:pt>
                <c:pt idx="11">
                  <c:v>9305</c:v>
                </c:pt>
                <c:pt idx="12">
                  <c:v>9352</c:v>
                </c:pt>
                <c:pt idx="13">
                  <c:v>10255</c:v>
                </c:pt>
                <c:pt idx="14">
                  <c:v>10729</c:v>
                </c:pt>
                <c:pt idx="15">
                  <c:v>10881</c:v>
                </c:pt>
                <c:pt idx="16">
                  <c:v>11535</c:v>
                </c:pt>
                <c:pt idx="17">
                  <c:v>11911</c:v>
                </c:pt>
                <c:pt idx="18">
                  <c:v>12352</c:v>
                </c:pt>
                <c:pt idx="19">
                  <c:v>12650</c:v>
                </c:pt>
                <c:pt idx="20">
                  <c:v>12885</c:v>
                </c:pt>
                <c:pt idx="21">
                  <c:v>12990</c:v>
                </c:pt>
                <c:pt idx="22">
                  <c:v>13220</c:v>
                </c:pt>
                <c:pt idx="23" formatCode="#,##0">
                  <c:v>13526</c:v>
                </c:pt>
                <c:pt idx="24">
                  <c:v>13818</c:v>
                </c:pt>
                <c:pt idx="25">
                  <c:v>14042</c:v>
                </c:pt>
                <c:pt idx="26">
                  <c:v>14260</c:v>
                </c:pt>
                <c:pt idx="27">
                  <c:v>14517</c:v>
                </c:pt>
                <c:pt idx="28" formatCode="0_ ">
                  <c:v>14854</c:v>
                </c:pt>
                <c:pt idx="29" formatCode="0_ ">
                  <c:v>14806</c:v>
                </c:pt>
                <c:pt idx="30" formatCode="0_ ">
                  <c:v>14641</c:v>
                </c:pt>
                <c:pt idx="31" formatCode="0_ ">
                  <c:v>14670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夜間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Sheet1!$C$2:$C$33</c:f>
              <c:numCache>
                <c:formatCode>0_);[Red]\(0\)</c:formatCode>
                <c:ptCount val="32"/>
                <c:pt idx="0">
                  <c:v>1022</c:v>
                </c:pt>
                <c:pt idx="1">
                  <c:v>1125</c:v>
                </c:pt>
                <c:pt idx="2">
                  <c:v>1170</c:v>
                </c:pt>
                <c:pt idx="3">
                  <c:v>1225</c:v>
                </c:pt>
                <c:pt idx="4">
                  <c:v>1293</c:v>
                </c:pt>
                <c:pt idx="5">
                  <c:v>1312</c:v>
                </c:pt>
                <c:pt idx="6">
                  <c:v>1346</c:v>
                </c:pt>
                <c:pt idx="7">
                  <c:v>1401</c:v>
                </c:pt>
                <c:pt idx="8">
                  <c:v>1387</c:v>
                </c:pt>
                <c:pt idx="9">
                  <c:v>1454</c:v>
                </c:pt>
                <c:pt idx="10">
                  <c:v>1437</c:v>
                </c:pt>
                <c:pt idx="11">
                  <c:v>1414</c:v>
                </c:pt>
                <c:pt idx="12">
                  <c:v>1315</c:v>
                </c:pt>
                <c:pt idx="13">
                  <c:v>1392</c:v>
                </c:pt>
                <c:pt idx="14">
                  <c:v>1429</c:v>
                </c:pt>
                <c:pt idx="15">
                  <c:v>1491</c:v>
                </c:pt>
                <c:pt idx="16">
                  <c:v>1438</c:v>
                </c:pt>
                <c:pt idx="17">
                  <c:v>1441</c:v>
                </c:pt>
                <c:pt idx="18">
                  <c:v>1347</c:v>
                </c:pt>
                <c:pt idx="19">
                  <c:v>1341</c:v>
                </c:pt>
                <c:pt idx="20">
                  <c:v>1282</c:v>
                </c:pt>
                <c:pt idx="21">
                  <c:v>1380</c:v>
                </c:pt>
                <c:pt idx="22">
                  <c:v>1442</c:v>
                </c:pt>
                <c:pt idx="23" formatCode="#,##0">
                  <c:v>1309</c:v>
                </c:pt>
                <c:pt idx="24">
                  <c:v>1126</c:v>
                </c:pt>
                <c:pt idx="25">
                  <c:v>1018</c:v>
                </c:pt>
                <c:pt idx="26">
                  <c:v>1013</c:v>
                </c:pt>
                <c:pt idx="27" formatCode="0_ ">
                  <c:v>1032</c:v>
                </c:pt>
                <c:pt idx="28" formatCode="0_ ">
                  <c:v>983</c:v>
                </c:pt>
                <c:pt idx="29" formatCode="0_ ">
                  <c:v>1001</c:v>
                </c:pt>
                <c:pt idx="30" formatCode="0_ ">
                  <c:v>942</c:v>
                </c:pt>
                <c:pt idx="31" formatCode="0_ ">
                  <c:v>976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在宅透析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Sheet1!$D$2:$D$33</c:f>
              <c:numCache>
                <c:formatCode>0_);[Red]\(0\)</c:formatCode>
                <c:ptCount val="3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9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5</c:v>
                </c:pt>
                <c:pt idx="17">
                  <c:v>7</c:v>
                </c:pt>
                <c:pt idx="18">
                  <c:v>14</c:v>
                </c:pt>
                <c:pt idx="19">
                  <c:v>8</c:v>
                </c:pt>
                <c:pt idx="20">
                  <c:v>8</c:v>
                </c:pt>
                <c:pt idx="21">
                  <c:v>10</c:v>
                </c:pt>
                <c:pt idx="22">
                  <c:v>11</c:v>
                </c:pt>
                <c:pt idx="23" formatCode="0">
                  <c:v>10</c:v>
                </c:pt>
                <c:pt idx="24">
                  <c:v>9</c:v>
                </c:pt>
                <c:pt idx="25">
                  <c:v>9</c:v>
                </c:pt>
                <c:pt idx="26">
                  <c:v>10</c:v>
                </c:pt>
                <c:pt idx="27" formatCode="0_ ">
                  <c:v>9</c:v>
                </c:pt>
                <c:pt idx="28" formatCode="0_ ">
                  <c:v>9</c:v>
                </c:pt>
                <c:pt idx="29" formatCode="0_ ">
                  <c:v>10</c:v>
                </c:pt>
                <c:pt idx="30" formatCode="0_ ">
                  <c:v>8</c:v>
                </c:pt>
                <c:pt idx="31" formatCode="0_ 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CAPD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Sheet1!$E$2:$E$33</c:f>
              <c:numCache>
                <c:formatCode>0_);[Red]\(0\)</c:formatCode>
                <c:ptCount val="32"/>
                <c:pt idx="0">
                  <c:v>220</c:v>
                </c:pt>
                <c:pt idx="1">
                  <c:v>254</c:v>
                </c:pt>
                <c:pt idx="2">
                  <c:v>294</c:v>
                </c:pt>
                <c:pt idx="3">
                  <c:v>315</c:v>
                </c:pt>
                <c:pt idx="4">
                  <c:v>368</c:v>
                </c:pt>
                <c:pt idx="5">
                  <c:v>399</c:v>
                </c:pt>
                <c:pt idx="6">
                  <c:v>430</c:v>
                </c:pt>
                <c:pt idx="7">
                  <c:v>413</c:v>
                </c:pt>
                <c:pt idx="8">
                  <c:v>392</c:v>
                </c:pt>
                <c:pt idx="9">
                  <c:v>340</c:v>
                </c:pt>
                <c:pt idx="10">
                  <c:v>359</c:v>
                </c:pt>
                <c:pt idx="11">
                  <c:v>386</c:v>
                </c:pt>
                <c:pt idx="12">
                  <c:v>378</c:v>
                </c:pt>
                <c:pt idx="13">
                  <c:v>428</c:v>
                </c:pt>
                <c:pt idx="14">
                  <c:v>442</c:v>
                </c:pt>
                <c:pt idx="15">
                  <c:v>424</c:v>
                </c:pt>
                <c:pt idx="16">
                  <c:v>450</c:v>
                </c:pt>
                <c:pt idx="17">
                  <c:v>481</c:v>
                </c:pt>
                <c:pt idx="18">
                  <c:v>521</c:v>
                </c:pt>
                <c:pt idx="19">
                  <c:v>494</c:v>
                </c:pt>
                <c:pt idx="20">
                  <c:v>427</c:v>
                </c:pt>
                <c:pt idx="21">
                  <c:v>406</c:v>
                </c:pt>
                <c:pt idx="22">
                  <c:v>409</c:v>
                </c:pt>
                <c:pt idx="23" formatCode="0">
                  <c:v>394</c:v>
                </c:pt>
                <c:pt idx="24">
                  <c:v>385</c:v>
                </c:pt>
                <c:pt idx="25">
                  <c:v>363</c:v>
                </c:pt>
                <c:pt idx="26">
                  <c:v>392</c:v>
                </c:pt>
                <c:pt idx="27" formatCode="0_ ">
                  <c:v>502</c:v>
                </c:pt>
                <c:pt idx="28" formatCode="0_ ">
                  <c:v>531</c:v>
                </c:pt>
                <c:pt idx="29" formatCode="0_ ">
                  <c:v>553</c:v>
                </c:pt>
                <c:pt idx="30" formatCode="0_ ">
                  <c:v>570</c:v>
                </c:pt>
                <c:pt idx="31" formatCode="0_ ">
                  <c:v>610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Sheet1!$F$2:$F$33</c:f>
              <c:numCache>
                <c:formatCode>0_);[Red]\(0\)</c:formatCode>
                <c:ptCount val="32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11</c:v>
                </c:pt>
                <c:pt idx="5">
                  <c:v>12</c:v>
                </c:pt>
                <c:pt idx="6">
                  <c:v>10</c:v>
                </c:pt>
                <c:pt idx="7">
                  <c:v>21</c:v>
                </c:pt>
                <c:pt idx="8">
                  <c:v>9</c:v>
                </c:pt>
                <c:pt idx="9">
                  <c:v>18</c:v>
                </c:pt>
                <c:pt idx="10">
                  <c:v>18</c:v>
                </c:pt>
                <c:pt idx="11">
                  <c:v>23</c:v>
                </c:pt>
                <c:pt idx="12">
                  <c:v>25</c:v>
                </c:pt>
                <c:pt idx="13">
                  <c:v>19</c:v>
                </c:pt>
                <c:pt idx="14">
                  <c:v>21</c:v>
                </c:pt>
                <c:pt idx="1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592784"/>
        <c:axId val="832590064"/>
      </c:barChart>
      <c:catAx>
        <c:axId val="83259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0064"/>
        <c:crosses val="autoZero"/>
        <c:auto val="1"/>
        <c:lblAlgn val="ctr"/>
        <c:lblOffset val="100"/>
        <c:noMultiLvlLbl val="0"/>
      </c:catAx>
      <c:valAx>
        <c:axId val="83259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00401867372072E-2"/>
          <c:y val="0.14568471072743835"/>
          <c:w val="0.92059959813262793"/>
          <c:h val="0.78095316387421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治療法推移2022!$J$25</c:f>
              <c:strCache>
                <c:ptCount val="1"/>
                <c:pt idx="0">
                  <c:v>導入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治療法推移2022!$I$26:$I$42</c:f>
              <c:strCache>
                <c:ptCount val="17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</c:strCache>
            </c:strRef>
          </c:cat>
          <c:val>
            <c:numRef>
              <c:f>治療法推移2022!$J$26:$J$42</c:f>
              <c:numCache>
                <c:formatCode>0_);[Red]\(0\)</c:formatCode>
                <c:ptCount val="17"/>
                <c:pt idx="0">
                  <c:v>1856</c:v>
                </c:pt>
                <c:pt idx="1">
                  <c:v>1965</c:v>
                </c:pt>
                <c:pt idx="2">
                  <c:v>1977</c:v>
                </c:pt>
                <c:pt idx="3">
                  <c:v>1973</c:v>
                </c:pt>
                <c:pt idx="4">
                  <c:v>1834</c:v>
                </c:pt>
                <c:pt idx="5">
                  <c:v>1844</c:v>
                </c:pt>
                <c:pt idx="6">
                  <c:v>1764</c:v>
                </c:pt>
                <c:pt idx="7">
                  <c:v>1989</c:v>
                </c:pt>
                <c:pt idx="8">
                  <c:v>1754</c:v>
                </c:pt>
                <c:pt idx="9">
                  <c:v>1729</c:v>
                </c:pt>
                <c:pt idx="10">
                  <c:v>1801</c:v>
                </c:pt>
                <c:pt idx="11">
                  <c:v>2009</c:v>
                </c:pt>
                <c:pt idx="12">
                  <c:v>2040</c:v>
                </c:pt>
                <c:pt idx="13">
                  <c:v>2028</c:v>
                </c:pt>
                <c:pt idx="14">
                  <c:v>1901</c:v>
                </c:pt>
                <c:pt idx="15">
                  <c:v>1910</c:v>
                </c:pt>
                <c:pt idx="16">
                  <c:v>1903</c:v>
                </c:pt>
              </c:numCache>
            </c:numRef>
          </c:val>
        </c:ser>
        <c:ser>
          <c:idx val="1"/>
          <c:order val="1"/>
          <c:tx>
            <c:strRef>
              <c:f>治療法推移2022!$K$25</c:f>
              <c:strCache>
                <c:ptCount val="1"/>
                <c:pt idx="0">
                  <c:v>死亡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治療法推移2022!$I$26:$I$42</c:f>
              <c:strCache>
                <c:ptCount val="17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</c:strCache>
            </c:strRef>
          </c:cat>
          <c:val>
            <c:numRef>
              <c:f>治療法推移2022!$K$26:$K$42</c:f>
              <c:numCache>
                <c:formatCode>0_);[Red]\(0\)</c:formatCode>
                <c:ptCount val="17"/>
                <c:pt idx="0">
                  <c:v>1273</c:v>
                </c:pt>
                <c:pt idx="1">
                  <c:v>1327</c:v>
                </c:pt>
                <c:pt idx="2">
                  <c:v>1419</c:v>
                </c:pt>
                <c:pt idx="3">
                  <c:v>1490</c:v>
                </c:pt>
                <c:pt idx="4">
                  <c:v>1616</c:v>
                </c:pt>
                <c:pt idx="5">
                  <c:v>1597</c:v>
                </c:pt>
                <c:pt idx="6">
                  <c:v>1541</c:v>
                </c:pt>
                <c:pt idx="7">
                  <c:v>1622</c:v>
                </c:pt>
                <c:pt idx="8">
                  <c:v>1572</c:v>
                </c:pt>
                <c:pt idx="9">
                  <c:v>1490</c:v>
                </c:pt>
                <c:pt idx="10">
                  <c:v>1593</c:v>
                </c:pt>
                <c:pt idx="11">
                  <c:v>1662</c:v>
                </c:pt>
                <c:pt idx="12">
                  <c:v>1666</c:v>
                </c:pt>
                <c:pt idx="13">
                  <c:v>1781</c:v>
                </c:pt>
                <c:pt idx="14">
                  <c:v>1763</c:v>
                </c:pt>
                <c:pt idx="15">
                  <c:v>1858</c:v>
                </c:pt>
                <c:pt idx="16">
                  <c:v>1853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593872"/>
        <c:axId val="832601488"/>
      </c:barChart>
      <c:catAx>
        <c:axId val="83259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601488"/>
        <c:crosses val="autoZero"/>
        <c:auto val="1"/>
        <c:lblAlgn val="ctr"/>
        <c:lblOffset val="100"/>
        <c:noMultiLvlLbl val="0"/>
      </c:catAx>
      <c:valAx>
        <c:axId val="83260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400"/>
              <a:t>北海道新規導入原疾患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治療法推移2022!$Y$24</c:f>
              <c:strCache>
                <c:ptCount val="1"/>
                <c:pt idx="0">
                  <c:v>慢性糸球体腎炎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治療法推移2022!$X$25:$X$42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</c:strCache>
            </c:strRef>
          </c:cat>
          <c:val>
            <c:numRef>
              <c:f>治療法推移2022!$Y$25:$Y$42</c:f>
              <c:numCache>
                <c:formatCode>0.0_);[Red]\(0.0\)</c:formatCode>
                <c:ptCount val="18"/>
                <c:pt idx="0">
                  <c:v>25.2</c:v>
                </c:pt>
                <c:pt idx="1">
                  <c:v>24.7</c:v>
                </c:pt>
                <c:pt idx="2">
                  <c:v>22</c:v>
                </c:pt>
                <c:pt idx="3">
                  <c:v>19.899999999999999</c:v>
                </c:pt>
                <c:pt idx="4">
                  <c:v>20.7</c:v>
                </c:pt>
                <c:pt idx="5">
                  <c:v>21.2</c:v>
                </c:pt>
                <c:pt idx="6">
                  <c:v>21.2</c:v>
                </c:pt>
                <c:pt idx="7">
                  <c:v>18.399999999999999</c:v>
                </c:pt>
                <c:pt idx="8">
                  <c:v>17.899999999999999</c:v>
                </c:pt>
                <c:pt idx="9">
                  <c:v>19.3</c:v>
                </c:pt>
                <c:pt idx="10">
                  <c:v>17.7</c:v>
                </c:pt>
                <c:pt idx="11">
                  <c:v>16.3</c:v>
                </c:pt>
                <c:pt idx="12" formatCode="0.0_ ">
                  <c:v>17</c:v>
                </c:pt>
                <c:pt idx="13" formatCode="General">
                  <c:v>15.4</c:v>
                </c:pt>
                <c:pt idx="14" formatCode="0.0_ ">
                  <c:v>15</c:v>
                </c:pt>
                <c:pt idx="15" formatCode="0.0_ ">
                  <c:v>13.8</c:v>
                </c:pt>
                <c:pt idx="16" formatCode="0.0_ ">
                  <c:v>12.7</c:v>
                </c:pt>
                <c:pt idx="17" formatCode="0.0_ ">
                  <c:v>13.3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治療法推移2022!$Z$24</c:f>
              <c:strCache>
                <c:ptCount val="1"/>
                <c:pt idx="0">
                  <c:v>糖尿病性腎症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cat>
            <c:strRef>
              <c:f>治療法推移2022!$X$25:$X$42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</c:strCache>
            </c:strRef>
          </c:cat>
          <c:val>
            <c:numRef>
              <c:f>治療法推移2022!$Z$25:$Z$42</c:f>
              <c:numCache>
                <c:formatCode>0.0_);[Red]\(0.0\)</c:formatCode>
                <c:ptCount val="18"/>
                <c:pt idx="0">
                  <c:v>44</c:v>
                </c:pt>
                <c:pt idx="1">
                  <c:v>41.5</c:v>
                </c:pt>
                <c:pt idx="2">
                  <c:v>43.8</c:v>
                </c:pt>
                <c:pt idx="3">
                  <c:v>44.5</c:v>
                </c:pt>
                <c:pt idx="4">
                  <c:v>44.1</c:v>
                </c:pt>
                <c:pt idx="5">
                  <c:v>44</c:v>
                </c:pt>
                <c:pt idx="6">
                  <c:v>45.6</c:v>
                </c:pt>
                <c:pt idx="7">
                  <c:v>43.6</c:v>
                </c:pt>
                <c:pt idx="8">
                  <c:v>44.7</c:v>
                </c:pt>
                <c:pt idx="9">
                  <c:v>43.1</c:v>
                </c:pt>
                <c:pt idx="10">
                  <c:v>43.6</c:v>
                </c:pt>
                <c:pt idx="11">
                  <c:v>44.1</c:v>
                </c:pt>
                <c:pt idx="12" formatCode="0.0_ ">
                  <c:v>41.9</c:v>
                </c:pt>
                <c:pt idx="13" formatCode="General">
                  <c:v>43.3</c:v>
                </c:pt>
                <c:pt idx="14" formatCode="0.0_ ">
                  <c:v>41.9</c:v>
                </c:pt>
                <c:pt idx="15" formatCode="0.0_ ">
                  <c:v>41.5</c:v>
                </c:pt>
                <c:pt idx="16" formatCode="0.0_ ">
                  <c:v>40.4</c:v>
                </c:pt>
                <c:pt idx="17" formatCode="0.0_ ">
                  <c:v>40.5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治療法推移2022!$AA$24</c:f>
              <c:strCache>
                <c:ptCount val="1"/>
                <c:pt idx="0">
                  <c:v>腎硬化症</c:v>
                </c:pt>
              </c:strCache>
            </c:strRef>
          </c:tx>
          <c:spPr>
            <a:ln w="38100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FF"/>
              </a:solidFill>
              <a:ln w="38100">
                <a:solidFill>
                  <a:srgbClr val="FF66FF"/>
                </a:solidFill>
              </a:ln>
              <a:effectLst/>
            </c:spPr>
          </c:marker>
          <c:cat>
            <c:strRef>
              <c:f>治療法推移2022!$X$25:$X$42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</c:strCache>
            </c:strRef>
          </c:cat>
          <c:val>
            <c:numRef>
              <c:f>治療法推移2022!$AA$25:$AA$42</c:f>
              <c:numCache>
                <c:formatCode>0.0_);[Red]\(0.0\)</c:formatCode>
                <c:ptCount val="18"/>
                <c:pt idx="0">
                  <c:v>8.9</c:v>
                </c:pt>
                <c:pt idx="1">
                  <c:v>9.6999999999999993</c:v>
                </c:pt>
                <c:pt idx="2">
                  <c:v>10.5</c:v>
                </c:pt>
                <c:pt idx="3">
                  <c:v>13</c:v>
                </c:pt>
                <c:pt idx="4">
                  <c:v>11.4</c:v>
                </c:pt>
                <c:pt idx="5">
                  <c:v>12.7</c:v>
                </c:pt>
                <c:pt idx="6">
                  <c:v>10.4</c:v>
                </c:pt>
                <c:pt idx="7">
                  <c:v>14.7</c:v>
                </c:pt>
                <c:pt idx="8">
                  <c:v>13</c:v>
                </c:pt>
                <c:pt idx="9">
                  <c:v>13.7</c:v>
                </c:pt>
                <c:pt idx="10">
                  <c:v>13</c:v>
                </c:pt>
                <c:pt idx="11">
                  <c:v>14.342857142857143</c:v>
                </c:pt>
                <c:pt idx="12">
                  <c:v>16.295116772823778</c:v>
                </c:pt>
                <c:pt idx="13" formatCode="0.0_ ">
                  <c:v>16.7</c:v>
                </c:pt>
                <c:pt idx="14" formatCode="0.0_ ">
                  <c:v>17.8</c:v>
                </c:pt>
                <c:pt idx="15" formatCode="0.0_ ">
                  <c:v>19.2</c:v>
                </c:pt>
                <c:pt idx="16" formatCode="0.0_ ">
                  <c:v>19.100000000000001</c:v>
                </c:pt>
                <c:pt idx="17" formatCode="0.0_ 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588976"/>
        <c:axId val="832600400"/>
      </c:lineChart>
      <c:catAx>
        <c:axId val="83258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600400"/>
        <c:crosses val="autoZero"/>
        <c:auto val="1"/>
        <c:lblAlgn val="ctr"/>
        <c:lblOffset val="100"/>
        <c:noMultiLvlLbl val="0"/>
      </c:catAx>
      <c:valAx>
        <c:axId val="83260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889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000"/>
              <a:t>年末患者</a:t>
            </a:r>
          </a:p>
        </c:rich>
      </c:tx>
      <c:layout>
        <c:manualLayout>
          <c:xMode val="edge"/>
          <c:yMode val="edge"/>
          <c:x val="0.46075803843610247"/>
          <c:y val="0.1965029142381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人口比2022!$L$2:$L$50</c:f>
              <c:strCache>
                <c:ptCount val="49"/>
                <c:pt idx="0">
                  <c:v>秋田県</c:v>
                </c:pt>
                <c:pt idx="1">
                  <c:v>福井県</c:v>
                </c:pt>
                <c:pt idx="2">
                  <c:v>東京都</c:v>
                </c:pt>
                <c:pt idx="3">
                  <c:v>滋賀県</c:v>
                </c:pt>
                <c:pt idx="4">
                  <c:v>神奈川県</c:v>
                </c:pt>
                <c:pt idx="5">
                  <c:v>石川県</c:v>
                </c:pt>
                <c:pt idx="6">
                  <c:v>新潟県</c:v>
                </c:pt>
                <c:pt idx="7">
                  <c:v>京都府</c:v>
                </c:pt>
                <c:pt idx="8">
                  <c:v>愛知県</c:v>
                </c:pt>
                <c:pt idx="9">
                  <c:v>富山県</c:v>
                </c:pt>
                <c:pt idx="10">
                  <c:v>千葉県</c:v>
                </c:pt>
                <c:pt idx="11">
                  <c:v>長野県</c:v>
                </c:pt>
                <c:pt idx="12">
                  <c:v>三重県</c:v>
                </c:pt>
                <c:pt idx="13">
                  <c:v>兵庫県</c:v>
                </c:pt>
                <c:pt idx="14">
                  <c:v>山形県</c:v>
                </c:pt>
                <c:pt idx="15">
                  <c:v>島根県</c:v>
                </c:pt>
                <c:pt idx="16">
                  <c:v>岐阜県</c:v>
                </c:pt>
                <c:pt idx="17">
                  <c:v>大阪府</c:v>
                </c:pt>
                <c:pt idx="18">
                  <c:v>宮城県</c:v>
                </c:pt>
                <c:pt idx="19">
                  <c:v>奈良県</c:v>
                </c:pt>
                <c:pt idx="20">
                  <c:v>埼玉県</c:v>
                </c:pt>
                <c:pt idx="21">
                  <c:v>山口県</c:v>
                </c:pt>
                <c:pt idx="22">
                  <c:v>鳥取県</c:v>
                </c:pt>
                <c:pt idx="23">
                  <c:v>岩手県</c:v>
                </c:pt>
                <c:pt idx="24">
                  <c:v>広島県</c:v>
                </c:pt>
                <c:pt idx="25">
                  <c:v>福島県</c:v>
                </c:pt>
                <c:pt idx="26">
                  <c:v>青森県</c:v>
                </c:pt>
                <c:pt idx="27">
                  <c:v>香川県</c:v>
                </c:pt>
                <c:pt idx="28">
                  <c:v>北海道</c:v>
                </c:pt>
                <c:pt idx="29">
                  <c:v>岡山県</c:v>
                </c:pt>
                <c:pt idx="30">
                  <c:v>福岡県</c:v>
                </c:pt>
                <c:pt idx="31">
                  <c:v>愛媛県</c:v>
                </c:pt>
                <c:pt idx="32">
                  <c:v>茨城県</c:v>
                </c:pt>
                <c:pt idx="33">
                  <c:v>山梨県</c:v>
                </c:pt>
                <c:pt idx="34">
                  <c:v>静岡県</c:v>
                </c:pt>
                <c:pt idx="35">
                  <c:v>群馬県</c:v>
                </c:pt>
                <c:pt idx="36">
                  <c:v>長崎県</c:v>
                </c:pt>
                <c:pt idx="37">
                  <c:v>沖縄県</c:v>
                </c:pt>
                <c:pt idx="38">
                  <c:v>栃木県</c:v>
                </c:pt>
                <c:pt idx="39">
                  <c:v>和歌山県</c:v>
                </c:pt>
                <c:pt idx="40">
                  <c:v>佐賀県</c:v>
                </c:pt>
                <c:pt idx="41">
                  <c:v>鹿児島県</c:v>
                </c:pt>
                <c:pt idx="42">
                  <c:v>宮崎県</c:v>
                </c:pt>
                <c:pt idx="43">
                  <c:v>大分県</c:v>
                </c:pt>
                <c:pt idx="44">
                  <c:v>熊本県</c:v>
                </c:pt>
                <c:pt idx="45">
                  <c:v>高知県</c:v>
                </c:pt>
                <c:pt idx="46">
                  <c:v>徳島県</c:v>
                </c:pt>
                <c:pt idx="48">
                  <c:v>全国</c:v>
                </c:pt>
              </c:strCache>
            </c:strRef>
          </c:cat>
          <c:val>
            <c:numRef>
              <c:f>人口比2022!$M$2:$M$50</c:f>
              <c:numCache>
                <c:formatCode>0.0</c:formatCode>
                <c:ptCount val="49"/>
                <c:pt idx="0">
                  <c:v>2149.4623655913979</c:v>
                </c:pt>
                <c:pt idx="1">
                  <c:v>2237.7158034528552</c:v>
                </c:pt>
                <c:pt idx="2">
                  <c:v>2246.4026214560477</c:v>
                </c:pt>
                <c:pt idx="3">
                  <c:v>2292.4059616749469</c:v>
                </c:pt>
                <c:pt idx="4">
                  <c:v>2316.5077989601386</c:v>
                </c:pt>
                <c:pt idx="5">
                  <c:v>2321.109123434705</c:v>
                </c:pt>
                <c:pt idx="6">
                  <c:v>2395.7268927078499</c:v>
                </c:pt>
                <c:pt idx="7">
                  <c:v>2420.7843137254904</c:v>
                </c:pt>
                <c:pt idx="8">
                  <c:v>2450.1667778519013</c:v>
                </c:pt>
                <c:pt idx="9">
                  <c:v>2504.424778761062</c:v>
                </c:pt>
                <c:pt idx="10">
                  <c:v>2522.023619533993</c:v>
                </c:pt>
                <c:pt idx="11">
                  <c:v>2588.1188118811883</c:v>
                </c:pt>
                <c:pt idx="12">
                  <c:v>2588.4041331802528</c:v>
                </c:pt>
                <c:pt idx="13">
                  <c:v>2588.4857460199928</c:v>
                </c:pt>
                <c:pt idx="14">
                  <c:v>2588.8568683957733</c:v>
                </c:pt>
                <c:pt idx="15">
                  <c:v>2612.4620060790276</c:v>
                </c:pt>
                <c:pt idx="16">
                  <c:v>2617.677286742035</c:v>
                </c:pt>
                <c:pt idx="17">
                  <c:v>2624.6868594853108</c:v>
                </c:pt>
                <c:pt idx="18">
                  <c:v>2644.7368421052633</c:v>
                </c:pt>
                <c:pt idx="19">
                  <c:v>2675.3445635528333</c:v>
                </c:pt>
                <c:pt idx="20">
                  <c:v>2675.4804415973831</c:v>
                </c:pt>
                <c:pt idx="21">
                  <c:v>2693.8309215536938</c:v>
                </c:pt>
                <c:pt idx="22">
                  <c:v>2737.1323529411766</c:v>
                </c:pt>
                <c:pt idx="23">
                  <c:v>2740.0508044030485</c:v>
                </c:pt>
                <c:pt idx="24">
                  <c:v>2770.289855072464</c:v>
                </c:pt>
                <c:pt idx="25">
                  <c:v>2778.7709497206702</c:v>
                </c:pt>
                <c:pt idx="26">
                  <c:v>2816.4451827242524</c:v>
                </c:pt>
                <c:pt idx="27">
                  <c:v>2851.1777301927195</c:v>
                </c:pt>
                <c:pt idx="28">
                  <c:v>2903.3073929961088</c:v>
                </c:pt>
                <c:pt idx="29">
                  <c:v>2917.830290010741</c:v>
                </c:pt>
                <c:pt idx="30">
                  <c:v>2927.873338545739</c:v>
                </c:pt>
                <c:pt idx="31">
                  <c:v>2954.8238897396632</c:v>
                </c:pt>
                <c:pt idx="32">
                  <c:v>3000.7042253521126</c:v>
                </c:pt>
                <c:pt idx="33">
                  <c:v>3056.1097256857856</c:v>
                </c:pt>
                <c:pt idx="34">
                  <c:v>3099.9441652707987</c:v>
                </c:pt>
                <c:pt idx="35">
                  <c:v>3120.2300052273918</c:v>
                </c:pt>
                <c:pt idx="36">
                  <c:v>3142.6344505066249</c:v>
                </c:pt>
                <c:pt idx="37">
                  <c:v>3239.7820163487741</c:v>
                </c:pt>
                <c:pt idx="38">
                  <c:v>3247.2498690413831</c:v>
                </c:pt>
                <c:pt idx="39">
                  <c:v>3253.5991140642304</c:v>
                </c:pt>
                <c:pt idx="40">
                  <c:v>3312.1098626716603</c:v>
                </c:pt>
                <c:pt idx="41">
                  <c:v>3325.6557901471529</c:v>
                </c:pt>
                <c:pt idx="42">
                  <c:v>3361.2167300380229</c:v>
                </c:pt>
                <c:pt idx="43">
                  <c:v>3504.9683830171634</c:v>
                </c:pt>
                <c:pt idx="44">
                  <c:v>3578.5797438882419</c:v>
                </c:pt>
                <c:pt idx="45">
                  <c:v>3770.7100591715975</c:v>
                </c:pt>
                <c:pt idx="46">
                  <c:v>3806.8181818181815</c:v>
                </c:pt>
                <c:pt idx="48">
                  <c:v>2652.4606275809047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32595504"/>
        <c:axId val="832596592"/>
      </c:barChart>
      <c:catAx>
        <c:axId val="8325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6592"/>
        <c:crosses val="autoZero"/>
        <c:auto val="1"/>
        <c:lblAlgn val="ctr"/>
        <c:lblOffset val="100"/>
        <c:noMultiLvlLbl val="0"/>
      </c:catAx>
      <c:valAx>
        <c:axId val="83259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000"/>
              <a:t>導入患者</a:t>
            </a:r>
          </a:p>
        </c:rich>
      </c:tx>
      <c:layout>
        <c:manualLayout>
          <c:xMode val="edge"/>
          <c:yMode val="edge"/>
          <c:x val="0.44218609401057041"/>
          <c:y val="0.1059322033898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32446347633044E-2"/>
          <c:y val="0.10474609635659947"/>
          <c:w val="0.93642651640109198"/>
          <c:h val="0.632047577739223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人口比2022!$P$2:$P$50</c:f>
              <c:strCache>
                <c:ptCount val="49"/>
                <c:pt idx="0">
                  <c:v>石川県</c:v>
                </c:pt>
                <c:pt idx="1">
                  <c:v>三重県</c:v>
                </c:pt>
                <c:pt idx="2">
                  <c:v>新潟県</c:v>
                </c:pt>
                <c:pt idx="3">
                  <c:v>奈良県</c:v>
                </c:pt>
                <c:pt idx="4">
                  <c:v>神奈川県</c:v>
                </c:pt>
                <c:pt idx="5">
                  <c:v>東京都</c:v>
                </c:pt>
                <c:pt idx="6">
                  <c:v>愛知県</c:v>
                </c:pt>
                <c:pt idx="7">
                  <c:v>京都府</c:v>
                </c:pt>
                <c:pt idx="8">
                  <c:v>秋田県</c:v>
                </c:pt>
                <c:pt idx="9">
                  <c:v>兵庫県</c:v>
                </c:pt>
                <c:pt idx="10">
                  <c:v>長野県</c:v>
                </c:pt>
                <c:pt idx="11">
                  <c:v>滋賀県</c:v>
                </c:pt>
                <c:pt idx="12">
                  <c:v>沖縄県</c:v>
                </c:pt>
                <c:pt idx="13">
                  <c:v>香川県</c:v>
                </c:pt>
                <c:pt idx="14">
                  <c:v>大阪府</c:v>
                </c:pt>
                <c:pt idx="15">
                  <c:v>宮城県</c:v>
                </c:pt>
                <c:pt idx="16">
                  <c:v>山形県</c:v>
                </c:pt>
                <c:pt idx="17">
                  <c:v>富山県</c:v>
                </c:pt>
                <c:pt idx="18">
                  <c:v>島根県</c:v>
                </c:pt>
                <c:pt idx="19">
                  <c:v>熊本県</c:v>
                </c:pt>
                <c:pt idx="20">
                  <c:v>埼玉県</c:v>
                </c:pt>
                <c:pt idx="21">
                  <c:v>茨城県</c:v>
                </c:pt>
                <c:pt idx="22">
                  <c:v>愛媛県</c:v>
                </c:pt>
                <c:pt idx="23">
                  <c:v>和歌山県</c:v>
                </c:pt>
                <c:pt idx="24">
                  <c:v>福岡県</c:v>
                </c:pt>
                <c:pt idx="25">
                  <c:v>岐阜県</c:v>
                </c:pt>
                <c:pt idx="26">
                  <c:v>福井県</c:v>
                </c:pt>
                <c:pt idx="27">
                  <c:v>北海道</c:v>
                </c:pt>
                <c:pt idx="28">
                  <c:v>千葉県</c:v>
                </c:pt>
                <c:pt idx="29">
                  <c:v>長崎県</c:v>
                </c:pt>
                <c:pt idx="30">
                  <c:v>広島県</c:v>
                </c:pt>
                <c:pt idx="31">
                  <c:v>佐賀県</c:v>
                </c:pt>
                <c:pt idx="32">
                  <c:v>岡山県</c:v>
                </c:pt>
                <c:pt idx="33">
                  <c:v>鹿児島県</c:v>
                </c:pt>
                <c:pt idx="34">
                  <c:v>静岡県</c:v>
                </c:pt>
                <c:pt idx="35">
                  <c:v>岩手県</c:v>
                </c:pt>
                <c:pt idx="36">
                  <c:v>群馬県</c:v>
                </c:pt>
                <c:pt idx="37">
                  <c:v>山口県</c:v>
                </c:pt>
                <c:pt idx="38">
                  <c:v>福島県</c:v>
                </c:pt>
                <c:pt idx="39">
                  <c:v>大分県</c:v>
                </c:pt>
                <c:pt idx="40">
                  <c:v>山梨県</c:v>
                </c:pt>
                <c:pt idx="41">
                  <c:v>栃木県</c:v>
                </c:pt>
                <c:pt idx="42">
                  <c:v>鳥取県</c:v>
                </c:pt>
                <c:pt idx="43">
                  <c:v>青森県</c:v>
                </c:pt>
                <c:pt idx="44">
                  <c:v>宮崎県</c:v>
                </c:pt>
                <c:pt idx="45">
                  <c:v>徳島県</c:v>
                </c:pt>
                <c:pt idx="46">
                  <c:v>高知県</c:v>
                </c:pt>
                <c:pt idx="48">
                  <c:v>全国</c:v>
                </c:pt>
              </c:strCache>
            </c:strRef>
          </c:cat>
          <c:val>
            <c:numRef>
              <c:f>人口比2022!$Q$2:$Q$50</c:f>
              <c:numCache>
                <c:formatCode>0.0</c:formatCode>
                <c:ptCount val="49"/>
                <c:pt idx="0">
                  <c:v>214.6690518783542</c:v>
                </c:pt>
                <c:pt idx="1">
                  <c:v>235.9357060849598</c:v>
                </c:pt>
                <c:pt idx="2">
                  <c:v>237.34324198792385</c:v>
                </c:pt>
                <c:pt idx="3">
                  <c:v>244.25727411944871</c:v>
                </c:pt>
                <c:pt idx="4">
                  <c:v>251.94974003466203</c:v>
                </c:pt>
                <c:pt idx="5">
                  <c:v>257.23037469725028</c:v>
                </c:pt>
                <c:pt idx="6">
                  <c:v>265.77718478985992</c:v>
                </c:pt>
                <c:pt idx="7">
                  <c:v>270.98039215686276</c:v>
                </c:pt>
                <c:pt idx="8">
                  <c:v>277.41935483870964</c:v>
                </c:pt>
                <c:pt idx="9">
                  <c:v>285.82006664198445</c:v>
                </c:pt>
                <c:pt idx="10">
                  <c:v>287.12871287128712</c:v>
                </c:pt>
                <c:pt idx="11">
                  <c:v>289.56706884315122</c:v>
                </c:pt>
                <c:pt idx="12">
                  <c:v>291.55313351498637</c:v>
                </c:pt>
                <c:pt idx="13">
                  <c:v>292.29122055674515</c:v>
                </c:pt>
                <c:pt idx="14">
                  <c:v>292.64404463675703</c:v>
                </c:pt>
                <c:pt idx="15">
                  <c:v>296.05263157894734</c:v>
                </c:pt>
                <c:pt idx="16">
                  <c:v>298.7512007684918</c:v>
                </c:pt>
                <c:pt idx="17">
                  <c:v>300.88495575221242</c:v>
                </c:pt>
                <c:pt idx="18">
                  <c:v>300.9118541033435</c:v>
                </c:pt>
                <c:pt idx="19">
                  <c:v>302.67753201396977</c:v>
                </c:pt>
                <c:pt idx="20">
                  <c:v>304.07523510971782</c:v>
                </c:pt>
                <c:pt idx="21">
                  <c:v>305.63380281690138</c:v>
                </c:pt>
                <c:pt idx="22">
                  <c:v>307.81010719754977</c:v>
                </c:pt>
                <c:pt idx="23">
                  <c:v>310.07751937984494</c:v>
                </c:pt>
                <c:pt idx="24">
                  <c:v>310.20328381548086</c:v>
                </c:pt>
                <c:pt idx="25">
                  <c:v>310.89414182939362</c:v>
                </c:pt>
                <c:pt idx="26">
                  <c:v>313.41301460823371</c:v>
                </c:pt>
                <c:pt idx="27">
                  <c:v>314.98054474708169</c:v>
                </c:pt>
                <c:pt idx="28">
                  <c:v>315.03351420363867</c:v>
                </c:pt>
                <c:pt idx="29">
                  <c:v>317.22525331254872</c:v>
                </c:pt>
                <c:pt idx="30">
                  <c:v>319.56521739130432</c:v>
                </c:pt>
                <c:pt idx="31">
                  <c:v>320.84893882646691</c:v>
                </c:pt>
                <c:pt idx="32">
                  <c:v>323.84532760472609</c:v>
                </c:pt>
                <c:pt idx="33">
                  <c:v>327.57517594369801</c:v>
                </c:pt>
                <c:pt idx="34">
                  <c:v>331.65829145728645</c:v>
                </c:pt>
                <c:pt idx="35">
                  <c:v>336.15580016934797</c:v>
                </c:pt>
                <c:pt idx="36">
                  <c:v>340.82592786199689</c:v>
                </c:pt>
                <c:pt idx="37">
                  <c:v>342.72658035034272</c:v>
                </c:pt>
                <c:pt idx="38">
                  <c:v>354.7486033519553</c:v>
                </c:pt>
                <c:pt idx="39">
                  <c:v>355.91689250225835</c:v>
                </c:pt>
                <c:pt idx="40">
                  <c:v>356.60847880299252</c:v>
                </c:pt>
                <c:pt idx="41">
                  <c:v>359.87427972760605</c:v>
                </c:pt>
                <c:pt idx="42">
                  <c:v>362.13235294117646</c:v>
                </c:pt>
                <c:pt idx="43">
                  <c:v>376.24584717607974</c:v>
                </c:pt>
                <c:pt idx="44">
                  <c:v>419.20152091254755</c:v>
                </c:pt>
                <c:pt idx="45">
                  <c:v>436.0795454545455</c:v>
                </c:pt>
                <c:pt idx="46">
                  <c:v>467.45562130177512</c:v>
                </c:pt>
                <c:pt idx="48">
                  <c:v>293.57121909849644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32598224"/>
        <c:axId val="832596048"/>
      </c:barChart>
      <c:catAx>
        <c:axId val="8325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6048"/>
        <c:crosses val="autoZero"/>
        <c:auto val="1"/>
        <c:lblAlgn val="ctr"/>
        <c:lblOffset val="100"/>
        <c:noMultiLvlLbl val="0"/>
      </c:catAx>
      <c:valAx>
        <c:axId val="83259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822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全国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Sheet1!$B$6:$S$6</c:f>
              <c:strCache>
                <c:ptCount val="18"/>
                <c:pt idx="0">
                  <c:v>5歳未満</c:v>
                </c:pt>
                <c:pt idx="1">
                  <c:v>5～</c:v>
                </c:pt>
                <c:pt idx="2">
                  <c:v>10～</c:v>
                </c:pt>
                <c:pt idx="3">
                  <c:v>15～</c:v>
                </c:pt>
                <c:pt idx="4">
                  <c:v>20～</c:v>
                </c:pt>
                <c:pt idx="5">
                  <c:v>25～</c:v>
                </c:pt>
                <c:pt idx="6">
                  <c:v>30～</c:v>
                </c:pt>
                <c:pt idx="7">
                  <c:v>35～</c:v>
                </c:pt>
                <c:pt idx="8">
                  <c:v>40～</c:v>
                </c:pt>
                <c:pt idx="9">
                  <c:v>45～</c:v>
                </c:pt>
                <c:pt idx="10">
                  <c:v>50～</c:v>
                </c:pt>
                <c:pt idx="11">
                  <c:v>55～</c:v>
                </c:pt>
                <c:pt idx="12">
                  <c:v>60～</c:v>
                </c:pt>
                <c:pt idx="13">
                  <c:v>65～</c:v>
                </c:pt>
                <c:pt idx="14">
                  <c:v>70～</c:v>
                </c:pt>
                <c:pt idx="15">
                  <c:v>75～</c:v>
                </c:pt>
                <c:pt idx="16">
                  <c:v>80～</c:v>
                </c:pt>
                <c:pt idx="17">
                  <c:v>85～</c:v>
                </c:pt>
              </c:strCache>
            </c:strRef>
          </c:cat>
          <c:val>
            <c:numRef>
              <c:f>Sheet1!$B$7:$S$7</c:f>
              <c:numCache>
                <c:formatCode>0.00_ </c:formatCode>
                <c:ptCount val="18"/>
                <c:pt idx="0">
                  <c:v>3.3990411934660298</c:v>
                </c:pt>
                <c:pt idx="1">
                  <c:v>3.9600790735271758</c:v>
                </c:pt>
                <c:pt idx="2">
                  <c:v>4.2482012373246256</c:v>
                </c:pt>
                <c:pt idx="3">
                  <c:v>4.4114704634765145</c:v>
                </c:pt>
                <c:pt idx="4">
                  <c:v>5.0125253107317507</c:v>
                </c:pt>
                <c:pt idx="5">
                  <c:v>5.131775872970139</c:v>
                </c:pt>
                <c:pt idx="6">
                  <c:v>5.158987410662121</c:v>
                </c:pt>
                <c:pt idx="7">
                  <c:v>5.7720473480755841</c:v>
                </c:pt>
                <c:pt idx="8">
                  <c:v>6.3594964264848297</c:v>
                </c:pt>
                <c:pt idx="9">
                  <c:v>7.5728108718096472</c:v>
                </c:pt>
                <c:pt idx="10">
                  <c:v>7.5512017095248378</c:v>
                </c:pt>
                <c:pt idx="11">
                  <c:v>6.4627402018455822</c:v>
                </c:pt>
                <c:pt idx="12">
                  <c:v>5.958526415200045</c:v>
                </c:pt>
                <c:pt idx="13">
                  <c:v>6.0305569561494075</c:v>
                </c:pt>
                <c:pt idx="14">
                  <c:v>7.4727684538244219</c:v>
                </c:pt>
                <c:pt idx="15">
                  <c:v>5.6263855874890956</c:v>
                </c:pt>
                <c:pt idx="16">
                  <c:v>4.596348851913211</c:v>
                </c:pt>
                <c:pt idx="17">
                  <c:v>5.2758369548688639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北海道　　　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Sheet1!$B$6:$S$6</c:f>
              <c:strCache>
                <c:ptCount val="18"/>
                <c:pt idx="0">
                  <c:v>5歳未満</c:v>
                </c:pt>
                <c:pt idx="1">
                  <c:v>5～</c:v>
                </c:pt>
                <c:pt idx="2">
                  <c:v>10～</c:v>
                </c:pt>
                <c:pt idx="3">
                  <c:v>15～</c:v>
                </c:pt>
                <c:pt idx="4">
                  <c:v>20～</c:v>
                </c:pt>
                <c:pt idx="5">
                  <c:v>25～</c:v>
                </c:pt>
                <c:pt idx="6">
                  <c:v>30～</c:v>
                </c:pt>
                <c:pt idx="7">
                  <c:v>35～</c:v>
                </c:pt>
                <c:pt idx="8">
                  <c:v>40～</c:v>
                </c:pt>
                <c:pt idx="9">
                  <c:v>45～</c:v>
                </c:pt>
                <c:pt idx="10">
                  <c:v>50～</c:v>
                </c:pt>
                <c:pt idx="11">
                  <c:v>55～</c:v>
                </c:pt>
                <c:pt idx="12">
                  <c:v>60～</c:v>
                </c:pt>
                <c:pt idx="13">
                  <c:v>65～</c:v>
                </c:pt>
                <c:pt idx="14">
                  <c:v>70～</c:v>
                </c:pt>
                <c:pt idx="15">
                  <c:v>75～</c:v>
                </c:pt>
                <c:pt idx="16">
                  <c:v>80～</c:v>
                </c:pt>
                <c:pt idx="17">
                  <c:v>85～</c:v>
                </c:pt>
              </c:strCache>
            </c:strRef>
          </c:cat>
          <c:val>
            <c:numRef>
              <c:f>Sheet1!$B$8:$S$8</c:f>
              <c:numCache>
                <c:formatCode>0.00_ </c:formatCode>
                <c:ptCount val="18"/>
                <c:pt idx="0">
                  <c:v>2.9182879377431905</c:v>
                </c:pt>
                <c:pt idx="1">
                  <c:v>3.5214007782101167</c:v>
                </c:pt>
                <c:pt idx="2">
                  <c:v>3.8715953307392996</c:v>
                </c:pt>
                <c:pt idx="3">
                  <c:v>4.1439688715953302</c:v>
                </c:pt>
                <c:pt idx="4">
                  <c:v>4.4163424124513622</c:v>
                </c:pt>
                <c:pt idx="5">
                  <c:v>4.3968871595330743</c:v>
                </c:pt>
                <c:pt idx="6">
                  <c:v>4.6692607003891053</c:v>
                </c:pt>
                <c:pt idx="7">
                  <c:v>5.408560311284047</c:v>
                </c:pt>
                <c:pt idx="8">
                  <c:v>6.1284046692606999</c:v>
                </c:pt>
                <c:pt idx="9">
                  <c:v>7.3929961089494167</c:v>
                </c:pt>
                <c:pt idx="10">
                  <c:v>7.2373540856031138</c:v>
                </c:pt>
                <c:pt idx="11">
                  <c:v>6.5758754863813236</c:v>
                </c:pt>
                <c:pt idx="12">
                  <c:v>6.51750972762646</c:v>
                </c:pt>
                <c:pt idx="13">
                  <c:v>6.9649805447470818</c:v>
                </c:pt>
                <c:pt idx="14">
                  <c:v>8.5797665369649803</c:v>
                </c:pt>
                <c:pt idx="15">
                  <c:v>6.1089494163424121</c:v>
                </c:pt>
                <c:pt idx="16">
                  <c:v>5.0389105058365757</c:v>
                </c:pt>
                <c:pt idx="17">
                  <c:v>6.1089494163424121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602032"/>
        <c:axId val="832597136"/>
      </c:barChart>
      <c:catAx>
        <c:axId val="83260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7136"/>
        <c:crosses val="autoZero"/>
        <c:auto val="1"/>
        <c:lblAlgn val="ctr"/>
        <c:lblOffset val="100"/>
        <c:noMultiLvlLbl val="0"/>
      </c:catAx>
      <c:valAx>
        <c:axId val="83259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60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000"/>
              <a:t>全国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HDF推移2022!$Q$16</c:f>
              <c:strCache>
                <c:ptCount val="1"/>
                <c:pt idx="0">
                  <c:v>施設血液透析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HDF推移2022!$R$15:$AE$15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HDF推移2022!$R$16:$AE$16</c:f>
              <c:numCache>
                <c:formatCode>0.00_ </c:formatCode>
                <c:ptCount val="14"/>
                <c:pt idx="0">
                  <c:v>90.00375891856622</c:v>
                </c:pt>
                <c:pt idx="1">
                  <c:v>90.852965461963947</c:v>
                </c:pt>
                <c:pt idx="2">
                  <c:v>91.322269336633596</c:v>
                </c:pt>
                <c:pt idx="3">
                  <c:v>88.966820872506588</c:v>
                </c:pt>
                <c:pt idx="4">
                  <c:v>86.083245092449303</c:v>
                </c:pt>
                <c:pt idx="5">
                  <c:v>82.436119029499395</c:v>
                </c:pt>
                <c:pt idx="6">
                  <c:v>79.409802149947168</c:v>
                </c:pt>
                <c:pt idx="7">
                  <c:v>73.236417650395325</c:v>
                </c:pt>
                <c:pt idx="8">
                  <c:v>68.039736499978233</c:v>
                </c:pt>
                <c:pt idx="9">
                  <c:v>59.412652442749959</c:v>
                </c:pt>
                <c:pt idx="10">
                  <c:v>54.15259817377683</c:v>
                </c:pt>
                <c:pt idx="11">
                  <c:v>49.096237962459796</c:v>
                </c:pt>
                <c:pt idx="12">
                  <c:v>45.678828729676184</c:v>
                </c:pt>
                <c:pt idx="13" formatCode="0.00">
                  <c:v>41.101080821029548</c:v>
                </c:pt>
              </c:numCache>
            </c:numRef>
          </c:val>
        </c:ser>
        <c:ser>
          <c:idx val="1"/>
          <c:order val="1"/>
          <c:tx>
            <c:strRef>
              <c:f>HDF推移2022!$Q$17</c:f>
              <c:strCache>
                <c:ptCount val="1"/>
                <c:pt idx="0">
                  <c:v>オフラインHDF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HDF推移2022!$R$15:$AE$15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HDF推移2022!$R$17:$AE$17</c:f>
              <c:numCache>
                <c:formatCode>0.00_ </c:formatCode>
                <c:ptCount val="14"/>
                <c:pt idx="0">
                  <c:v>3.2975645044610564</c:v>
                </c:pt>
                <c:pt idx="1">
                  <c:v>3.2548048188109129</c:v>
                </c:pt>
                <c:pt idx="2">
                  <c:v>2.8988888663461081</c:v>
                </c:pt>
                <c:pt idx="3">
                  <c:v>2.3734434329867846</c:v>
                </c:pt>
                <c:pt idx="4">
                  <c:v>2.329233526105726</c:v>
                </c:pt>
                <c:pt idx="5">
                  <c:v>2.0363873231261365</c:v>
                </c:pt>
                <c:pt idx="6">
                  <c:v>1.7023341644929875</c:v>
                </c:pt>
                <c:pt idx="7">
                  <c:v>1.4531084989768386</c:v>
                </c:pt>
                <c:pt idx="8">
                  <c:v>1.2319683501390279</c:v>
                </c:pt>
                <c:pt idx="9">
                  <c:v>1.0735146760515191</c:v>
                </c:pt>
                <c:pt idx="10">
                  <c:v>0.87582945228338016</c:v>
                </c:pt>
                <c:pt idx="11">
                  <c:v>0.69931315866836519</c:v>
                </c:pt>
                <c:pt idx="12">
                  <c:v>0.57647345782939008</c:v>
                </c:pt>
                <c:pt idx="13" formatCode="0.00">
                  <c:v>0.43447989409926108</c:v>
                </c:pt>
              </c:numCache>
            </c:numRef>
          </c:val>
        </c:ser>
        <c:ser>
          <c:idx val="2"/>
          <c:order val="2"/>
          <c:tx>
            <c:strRef>
              <c:f>HDF推移2022!$Q$18</c:f>
              <c:strCache>
                <c:ptCount val="1"/>
                <c:pt idx="0">
                  <c:v>オンラインHDF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HDF推移2022!$R$15:$AE$15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HDF推移2022!$R$18:$AE$18</c:f>
              <c:numCache>
                <c:formatCode>0.00_ </c:formatCode>
                <c:ptCount val="14"/>
                <c:pt idx="0">
                  <c:v>2.429821699598576</c:v>
                </c:pt>
                <c:pt idx="1">
                  <c:v>1.668342264094884</c:v>
                </c:pt>
                <c:pt idx="2">
                  <c:v>1.6535129542088498</c:v>
                </c:pt>
                <c:pt idx="3">
                  <c:v>4.6656386277338378</c:v>
                </c:pt>
                <c:pt idx="4">
                  <c:v>7.6683228801824548</c:v>
                </c:pt>
                <c:pt idx="5">
                  <c:v>11.637880996298064</c:v>
                </c:pt>
                <c:pt idx="6">
                  <c:v>14.216022757385455</c:v>
                </c:pt>
                <c:pt idx="7">
                  <c:v>18.525331469811256</c:v>
                </c:pt>
                <c:pt idx="8">
                  <c:v>21.959579245952014</c:v>
                </c:pt>
                <c:pt idx="9">
                  <c:v>26.343268079282449</c:v>
                </c:pt>
                <c:pt idx="10">
                  <c:v>29.745729842843783</c:v>
                </c:pt>
                <c:pt idx="11">
                  <c:v>33.142098652151837</c:v>
                </c:pt>
                <c:pt idx="12">
                  <c:v>35.788947653354427</c:v>
                </c:pt>
                <c:pt idx="13" formatCode="0.00">
                  <c:v>38.357343277962549</c:v>
                </c:pt>
              </c:numCache>
            </c:numRef>
          </c:val>
        </c:ser>
        <c:ser>
          <c:idx val="3"/>
          <c:order val="3"/>
          <c:tx>
            <c:strRef>
              <c:f>HDF推移2022!$Q$19</c:f>
              <c:strCache>
                <c:ptCount val="1"/>
                <c:pt idx="0">
                  <c:v>iHDF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HDF推移2022!$R$15:$AE$15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HDF推移2022!$R$19:$AE$19</c:f>
              <c:numCache>
                <c:formatCode>General</c:formatCode>
                <c:ptCount val="14"/>
                <c:pt idx="6" formatCode="0.00_ ">
                  <c:v>1.1302068533955691</c:v>
                </c:pt>
                <c:pt idx="7" formatCode="0.00_ ">
                  <c:v>3.3618606808331952</c:v>
                </c:pt>
                <c:pt idx="8" formatCode="0.00_ ">
                  <c:v>5.3200753923575039</c:v>
                </c:pt>
                <c:pt idx="9" formatCode="0.00_ ">
                  <c:v>9.6784343915731839</c:v>
                </c:pt>
                <c:pt idx="10" formatCode="0.00_ ">
                  <c:v>11.634731313082721</c:v>
                </c:pt>
                <c:pt idx="11" formatCode="0.00_ ">
                  <c:v>13.410777440246585</c:v>
                </c:pt>
                <c:pt idx="12" formatCode="0.00_ ">
                  <c:v>14.331522806099079</c:v>
                </c:pt>
                <c:pt idx="13" formatCode="0.00">
                  <c:v>16.502765551182865</c:v>
                </c:pt>
              </c:numCache>
            </c:numRef>
          </c:val>
        </c:ser>
        <c:ser>
          <c:idx val="4"/>
          <c:order val="4"/>
          <c:tx>
            <c:strRef>
              <c:f>HDF推移2022!$Q$20</c:f>
              <c:strCache>
                <c:ptCount val="1"/>
                <c:pt idx="0">
                  <c:v>在宅血液透析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HDF推移2022!$R$15:$AE$15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HDF推移2022!$R$20:$AE$20</c:f>
              <c:numCache>
                <c:formatCode>0.00_ </c:formatCode>
                <c:ptCount val="14"/>
                <c:pt idx="0">
                  <c:v>7.9433750833345154E-2</c:v>
                </c:pt>
                <c:pt idx="1">
                  <c:v>9.5353585605754382E-2</c:v>
                </c:pt>
                <c:pt idx="2">
                  <c:v>0.10888163011354798</c:v>
                </c:pt>
                <c:pt idx="3">
                  <c:v>0.12933393025916531</c:v>
                </c:pt>
                <c:pt idx="4">
                  <c:v>0.14954793516331352</c:v>
                </c:pt>
                <c:pt idx="5">
                  <c:v>0.16800598501167335</c:v>
                </c:pt>
                <c:pt idx="6">
                  <c:v>0.17719344735439008</c:v>
                </c:pt>
                <c:pt idx="7">
                  <c:v>0.19335086130444457</c:v>
                </c:pt>
                <c:pt idx="8">
                  <c:v>0.21149671247021939</c:v>
                </c:pt>
                <c:pt idx="9">
                  <c:v>0.21629151697338517</c:v>
                </c:pt>
                <c:pt idx="10">
                  <c:v>0.22429411994624157</c:v>
                </c:pt>
                <c:pt idx="11">
                  <c:v>0.21825697308757896</c:v>
                </c:pt>
                <c:pt idx="12">
                  <c:v>0.21387224777055283</c:v>
                </c:pt>
                <c:pt idx="13" formatCode="0.00">
                  <c:v>0.22411273767155832</c:v>
                </c:pt>
              </c:numCache>
            </c:numRef>
          </c:val>
        </c:ser>
        <c:ser>
          <c:idx val="5"/>
          <c:order val="5"/>
          <c:tx>
            <c:strRef>
              <c:f>HDF推移2022!$Q$21</c:f>
              <c:strCache>
                <c:ptCount val="1"/>
                <c:pt idx="0">
                  <c:v>腹膜透析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HDF推移2022!$R$15:$AE$15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HDF推移2022!$R$21:$AE$21</c:f>
              <c:numCache>
                <c:formatCode>0.00_ </c:formatCode>
                <c:ptCount val="14"/>
                <c:pt idx="0">
                  <c:v>3.2496914849856027</c:v>
                </c:pt>
                <c:pt idx="1">
                  <c:v>3.2123102860953052</c:v>
                </c:pt>
                <c:pt idx="2">
                  <c:v>3.0750606964366627</c:v>
                </c:pt>
                <c:pt idx="3">
                  <c:v>2.9833026579780797</c:v>
                </c:pt>
                <c:pt idx="4">
                  <c:v>2.9443675164942578</c:v>
                </c:pt>
                <c:pt idx="5">
                  <c:v>2.8831890825131889</c:v>
                </c:pt>
                <c:pt idx="6">
                  <c:v>2.7996564681993634</c:v>
                </c:pt>
                <c:pt idx="7">
                  <c:v>2.6997044896884761</c:v>
                </c:pt>
                <c:pt idx="8">
                  <c:v>2.6962720594181353</c:v>
                </c:pt>
                <c:pt idx="9">
                  <c:v>2.7705476941124716</c:v>
                </c:pt>
                <c:pt idx="10">
                  <c:v>2.8647109582410049</c:v>
                </c:pt>
                <c:pt idx="11">
                  <c:v>2.9347396803055004</c:v>
                </c:pt>
                <c:pt idx="12">
                  <c:v>2.9808258621817947</c:v>
                </c:pt>
                <c:pt idx="13" formatCode="0.00">
                  <c:v>2.4117518743295294</c:v>
                </c:pt>
              </c:numCache>
            </c:numRef>
          </c:val>
        </c:ser>
        <c:ser>
          <c:idx val="6"/>
          <c:order val="6"/>
          <c:tx>
            <c:strRef>
              <c:f>HDF推移2022!$Q$22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HDF推移2022!$R$15:$AE$15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HDF推移2022!$R$22:$AE$22</c:f>
              <c:numCache>
                <c:formatCode>0.00_ </c:formatCode>
                <c:ptCount val="14"/>
                <c:pt idx="0">
                  <c:v>0.93972964155519934</c:v>
                </c:pt>
                <c:pt idx="1">
                  <c:v>0.91622358342920518</c:v>
                </c:pt>
                <c:pt idx="2">
                  <c:v>0.94138651626123471</c:v>
                </c:pt>
                <c:pt idx="3">
                  <c:v>0.88146047853554199</c:v>
                </c:pt>
                <c:pt idx="4">
                  <c:v>0.82528304960495236</c:v>
                </c:pt>
                <c:pt idx="5">
                  <c:v>0.83841758355153695</c:v>
                </c:pt>
                <c:pt idx="6">
                  <c:v>0.56478415922507397</c:v>
                </c:pt>
                <c:pt idx="7">
                  <c:v>0.53022634899047039</c:v>
                </c:pt>
                <c:pt idx="8">
                  <c:v>0.5408717396848699</c:v>
                </c:pt>
                <c:pt idx="9">
                  <c:v>0.50529119925703259</c:v>
                </c:pt>
                <c:pt idx="10">
                  <c:v>0.5021061398260368</c:v>
                </c:pt>
                <c:pt idx="11">
                  <c:v>0.49857613308033344</c:v>
                </c:pt>
                <c:pt idx="12">
                  <c:v>0.64340149085911802</c:v>
                </c:pt>
                <c:pt idx="13" formatCode="0.00">
                  <c:v>0.96846584372469391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32597680"/>
        <c:axId val="832602576"/>
      </c:barChart>
      <c:catAx>
        <c:axId val="83259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602576"/>
        <c:crosses val="autoZero"/>
        <c:auto val="1"/>
        <c:lblAlgn val="ctr"/>
        <c:lblOffset val="100"/>
        <c:noMultiLvlLbl val="0"/>
      </c:catAx>
      <c:valAx>
        <c:axId val="83260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000"/>
              <a:t>北海道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HDF推移2022!$Q$3</c:f>
              <c:strCache>
                <c:ptCount val="1"/>
                <c:pt idx="0">
                  <c:v>施設血液透析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HDF推移2022!$R$2:$AE$2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HDF推移2022!$R$3:$AE$3</c:f>
              <c:numCache>
                <c:formatCode>0.00_ </c:formatCode>
                <c:ptCount val="14"/>
                <c:pt idx="0">
                  <c:v>86.575144508670519</c:v>
                </c:pt>
                <c:pt idx="1">
                  <c:v>87.254832037657806</c:v>
                </c:pt>
                <c:pt idx="2">
                  <c:v>88.163466967814799</c:v>
                </c:pt>
                <c:pt idx="3">
                  <c:v>86.402109060635496</c:v>
                </c:pt>
                <c:pt idx="4">
                  <c:v>82.74177129284017</c:v>
                </c:pt>
                <c:pt idx="5">
                  <c:v>77.782346491228068</c:v>
                </c:pt>
                <c:pt idx="6">
                  <c:v>75.631916928542154</c:v>
                </c:pt>
                <c:pt idx="7">
                  <c:v>67.82796570116804</c:v>
                </c:pt>
                <c:pt idx="8">
                  <c:v>61.825698021143936</c:v>
                </c:pt>
                <c:pt idx="9">
                  <c:v>55.241253739107819</c:v>
                </c:pt>
                <c:pt idx="10">
                  <c:v>51.449228163876768</c:v>
                </c:pt>
                <c:pt idx="11">
                  <c:v>45.333333333333329</c:v>
                </c:pt>
                <c:pt idx="12">
                  <c:v>41.787886802433214</c:v>
                </c:pt>
                <c:pt idx="13" formatCode="0.00">
                  <c:v>37.666689003551561</c:v>
                </c:pt>
              </c:numCache>
            </c:numRef>
          </c:val>
        </c:ser>
        <c:ser>
          <c:idx val="1"/>
          <c:order val="1"/>
          <c:tx>
            <c:strRef>
              <c:f>HDF推移2022!$Q$4</c:f>
              <c:strCache>
                <c:ptCount val="1"/>
                <c:pt idx="0">
                  <c:v>オフラインHDF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HDF推移2022!$R$2:$AE$2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HDF推移2022!$R$4:$AE$4</c:f>
              <c:numCache>
                <c:formatCode>0.00_ </c:formatCode>
                <c:ptCount val="14"/>
                <c:pt idx="0">
                  <c:v>6.1271676300578033</c:v>
                </c:pt>
                <c:pt idx="1">
                  <c:v>6.0195421153983313</c:v>
                </c:pt>
                <c:pt idx="2">
                  <c:v>5.1665725578769059</c:v>
                </c:pt>
                <c:pt idx="3">
                  <c:v>4.3429998612460103</c:v>
                </c:pt>
                <c:pt idx="4">
                  <c:v>3.9294197488971836</c:v>
                </c:pt>
                <c:pt idx="5">
                  <c:v>3.3511513157894739</c:v>
                </c:pt>
                <c:pt idx="6">
                  <c:v>2.7599398824976089</c:v>
                </c:pt>
                <c:pt idx="7">
                  <c:v>2.5319019647559249</c:v>
                </c:pt>
                <c:pt idx="8">
                  <c:v>2.2499322309568988</c:v>
                </c:pt>
                <c:pt idx="9">
                  <c:v>2.074391988555079</c:v>
                </c:pt>
                <c:pt idx="10">
                  <c:v>1.4980785514231745</c:v>
                </c:pt>
                <c:pt idx="11">
                  <c:v>1.0420711974110033</c:v>
                </c:pt>
                <c:pt idx="12">
                  <c:v>0.72070880719386399</c:v>
                </c:pt>
                <c:pt idx="13" formatCode="0.00">
                  <c:v>0.59639482677745759</c:v>
                </c:pt>
              </c:numCache>
            </c:numRef>
          </c:val>
        </c:ser>
        <c:ser>
          <c:idx val="2"/>
          <c:order val="2"/>
          <c:tx>
            <c:strRef>
              <c:f>HDF推移2022!$Q$5</c:f>
              <c:strCache>
                <c:ptCount val="1"/>
                <c:pt idx="0">
                  <c:v>オンラインHDF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HDF推移2022!$R$2:$AE$2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HDF推移2022!$R$5:$AE$5</c:f>
              <c:numCache>
                <c:formatCode>0.00_ </c:formatCode>
                <c:ptCount val="14"/>
                <c:pt idx="0">
                  <c:v>2.5216763005780347</c:v>
                </c:pt>
                <c:pt idx="1">
                  <c:v>1.9185507453106054</c:v>
                </c:pt>
                <c:pt idx="2">
                  <c:v>2.1739130434782608</c:v>
                </c:pt>
                <c:pt idx="3">
                  <c:v>5.3142777854863326</c:v>
                </c:pt>
                <c:pt idx="4">
                  <c:v>9.379029521547336</c:v>
                </c:pt>
                <c:pt idx="5">
                  <c:v>15.337171052631579</c:v>
                </c:pt>
                <c:pt idx="6">
                  <c:v>17.734663205355922</c:v>
                </c:pt>
                <c:pt idx="7">
                  <c:v>24.380527985956384</c:v>
                </c:pt>
                <c:pt idx="8">
                  <c:v>27.90051504472757</c:v>
                </c:pt>
                <c:pt idx="9">
                  <c:v>31.493042008063465</c:v>
                </c:pt>
                <c:pt idx="10">
                  <c:v>34.586074382856765</c:v>
                </c:pt>
                <c:pt idx="11">
                  <c:v>38.783171521035598</c:v>
                </c:pt>
                <c:pt idx="12">
                  <c:v>42.105263157894733</c:v>
                </c:pt>
                <c:pt idx="13" formatCode="0.00">
                  <c:v>45.352811096964416</c:v>
                </c:pt>
              </c:numCache>
            </c:numRef>
          </c:val>
        </c:ser>
        <c:ser>
          <c:idx val="3"/>
          <c:order val="3"/>
          <c:tx>
            <c:strRef>
              <c:f>HDF推移2022!$Q$6</c:f>
              <c:strCache>
                <c:ptCount val="1"/>
                <c:pt idx="0">
                  <c:v>iHDF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HDF推移2022!$R$2:$AE$2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HDF推移2022!$R$6:$AE$6</c:f>
              <c:numCache>
                <c:formatCode>General</c:formatCode>
                <c:ptCount val="14"/>
                <c:pt idx="6" formatCode="0.00_ ">
                  <c:v>0.46454433665801342</c:v>
                </c:pt>
                <c:pt idx="7" formatCode="0.00_ ">
                  <c:v>2.1538046046857064</c:v>
                </c:pt>
                <c:pt idx="8" formatCode="0.00_ ">
                  <c:v>4.6963946869070208</c:v>
                </c:pt>
                <c:pt idx="9" formatCode="0.00_ ">
                  <c:v>7.3546625048770977</c:v>
                </c:pt>
                <c:pt idx="10" formatCode="0.00_ ">
                  <c:v>8.1873249527779599</c:v>
                </c:pt>
                <c:pt idx="11" formatCode="0.00_ ">
                  <c:v>10.576051779935275</c:v>
                </c:pt>
                <c:pt idx="12" formatCode="0.00_ ">
                  <c:v>11.055276381909549</c:v>
                </c:pt>
                <c:pt idx="13" formatCode="0.00">
                  <c:v>12.1691348924479</c:v>
                </c:pt>
              </c:numCache>
            </c:numRef>
          </c:val>
        </c:ser>
        <c:ser>
          <c:idx val="4"/>
          <c:order val="4"/>
          <c:tx>
            <c:strRef>
              <c:f>HDF推移2022!$Q$7</c:f>
              <c:strCache>
                <c:ptCount val="1"/>
                <c:pt idx="0">
                  <c:v>在宅血液透析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HDF推移2022!$R$2:$AE$2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HDF推移2022!$R$7:$AE$7</c:f>
              <c:numCache>
                <c:formatCode>0.00_ </c:formatCode>
                <c:ptCount val="14"/>
                <c:pt idx="0">
                  <c:v>5.057803468208092E-2</c:v>
                </c:pt>
                <c:pt idx="1">
                  <c:v>4.992511233150275E-2</c:v>
                </c:pt>
                <c:pt idx="2">
                  <c:v>5.6465273856578201E-2</c:v>
                </c:pt>
                <c:pt idx="3">
                  <c:v>6.9376994588594421E-2</c:v>
                </c:pt>
                <c:pt idx="4">
                  <c:v>7.4652188666440439E-2</c:v>
                </c:pt>
                <c:pt idx="5">
                  <c:v>6.8530701754385956E-2</c:v>
                </c:pt>
                <c:pt idx="6">
                  <c:v>6.148380926356059E-2</c:v>
                </c:pt>
                <c:pt idx="7">
                  <c:v>6.0765647154142191E-2</c:v>
                </c:pt>
                <c:pt idx="8">
                  <c:v>6.7769043101111412E-2</c:v>
                </c:pt>
                <c:pt idx="9">
                  <c:v>5.8525165821303154E-2</c:v>
                </c:pt>
                <c:pt idx="10">
                  <c:v>5.8620465055689436E-2</c:v>
                </c:pt>
                <c:pt idx="11">
                  <c:v>6.4724919093851127E-2</c:v>
                </c:pt>
                <c:pt idx="12">
                  <c:v>5.2896059243586355E-2</c:v>
                </c:pt>
                <c:pt idx="13" formatCode="0.00">
                  <c:v>7.3711720163505995E-2</c:v>
                </c:pt>
              </c:numCache>
            </c:numRef>
          </c:val>
        </c:ser>
        <c:ser>
          <c:idx val="5"/>
          <c:order val="5"/>
          <c:tx>
            <c:strRef>
              <c:f>HDF推移2022!$Q$8</c:f>
              <c:strCache>
                <c:ptCount val="1"/>
                <c:pt idx="0">
                  <c:v>腹膜透析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HDF推移2022!$R$2:$AE$2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HDF推移2022!$R$8:$AE$8</c:f>
              <c:numCache>
                <c:formatCode>0.00_ </c:formatCode>
                <c:ptCount val="14"/>
                <c:pt idx="0">
                  <c:v>3.4248554913294793</c:v>
                </c:pt>
                <c:pt idx="1">
                  <c:v>3.3378503673061841</c:v>
                </c:pt>
                <c:pt idx="2">
                  <c:v>2.9714850367024281</c:v>
                </c:pt>
                <c:pt idx="3">
                  <c:v>2.7681420840849174</c:v>
                </c:pt>
                <c:pt idx="4">
                  <c:v>2.7349847302341366</c:v>
                </c:pt>
                <c:pt idx="5">
                  <c:v>2.4876644736842106</c:v>
                </c:pt>
                <c:pt idx="6">
                  <c:v>2.4183631643667169</c:v>
                </c:pt>
                <c:pt idx="7">
                  <c:v>2.3901154547295929</c:v>
                </c:pt>
                <c:pt idx="8">
                  <c:v>2.5752236378422335</c:v>
                </c:pt>
                <c:pt idx="9">
                  <c:v>3.0953309923267005</c:v>
                </c:pt>
                <c:pt idx="10">
                  <c:v>3.3934735882237996</c:v>
                </c:pt>
                <c:pt idx="11">
                  <c:v>3.4174757281553401</c:v>
                </c:pt>
                <c:pt idx="12">
                  <c:v>3.596932028563872</c:v>
                </c:pt>
                <c:pt idx="13" formatCode="0.00">
                  <c:v>3.2500167526636736</c:v>
                </c:pt>
              </c:numCache>
            </c:numRef>
          </c:val>
        </c:ser>
        <c:ser>
          <c:idx val="6"/>
          <c:order val="6"/>
          <c:tx>
            <c:strRef>
              <c:f>HDF推移2022!$Q$9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HDF推移2022!$R$2:$AE$2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HDF推移2022!$R$9:$AE$9</c:f>
              <c:numCache>
                <c:formatCode>0.00_ </c:formatCode>
                <c:ptCount val="14"/>
                <c:pt idx="0">
                  <c:v>1.300578034682081</c:v>
                </c:pt>
                <c:pt idx="1">
                  <c:v>1.419299621995578</c:v>
                </c:pt>
                <c:pt idx="2">
                  <c:v>1.4680971202710333</c:v>
                </c:pt>
                <c:pt idx="3">
                  <c:v>1.1030942139586513</c:v>
                </c:pt>
                <c:pt idx="4">
                  <c:v>1.1401425178147269</c:v>
                </c:pt>
                <c:pt idx="5">
                  <c:v>0.97313596491228083</c:v>
                </c:pt>
                <c:pt idx="6">
                  <c:v>0.92908867331602685</c:v>
                </c:pt>
                <c:pt idx="7">
                  <c:v>0.65491864155019919</c:v>
                </c:pt>
                <c:pt idx="8">
                  <c:v>0.68446733532122528</c:v>
                </c:pt>
                <c:pt idx="9">
                  <c:v>0.68279360124853683</c:v>
                </c:pt>
                <c:pt idx="10">
                  <c:v>0.82719989578583997</c:v>
                </c:pt>
                <c:pt idx="11">
                  <c:v>0.78317152103559873</c:v>
                </c:pt>
                <c:pt idx="12">
                  <c:v>0.73393282200476073</c:v>
                </c:pt>
                <c:pt idx="13" formatCode="0.00">
                  <c:v>0.89124170743148157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32598768"/>
        <c:axId val="832587344"/>
      </c:barChart>
      <c:catAx>
        <c:axId val="8325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87344"/>
        <c:crosses val="autoZero"/>
        <c:auto val="1"/>
        <c:lblAlgn val="ctr"/>
        <c:lblOffset val="100"/>
        <c:noMultiLvlLbl val="0"/>
      </c:catAx>
      <c:valAx>
        <c:axId val="83258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9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0.19274</cdr:x>
      <cdr:y>0.02808</cdr:y>
    </cdr:from>
    <cdr:to>
      <cdr:x>0.88343</cdr:x>
      <cdr:y>0.10576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1912370" y="166852"/>
          <a:ext cx="685315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2400" dirty="0" smtClean="0"/>
            <a:t>北海道における導入患者数及び死亡患者数の推移</a:t>
          </a:r>
          <a:endParaRPr kumimoji="1" lang="ja-JP" alt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6B370-E42B-4368-AF4D-A037ED1E0A81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8633-C702-4826-B65E-4785FB8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7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0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18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84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39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66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76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41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91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3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4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80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35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40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9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82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7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47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9CC2-DB63-465A-AFE2-BB4A7FA66A8A}" type="datetimeFigureOut">
              <a:rPr kumimoji="1" lang="ja-JP" altLang="en-US" smtClean="0"/>
              <a:t>2024/8/17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7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1985964" y="2019301"/>
            <a:ext cx="8072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dirty="0"/>
              <a:t>日本透析医学会統計調査からみた</a:t>
            </a:r>
            <a:endParaRPr lang="en-US" altLang="ja-JP" sz="4000" dirty="0"/>
          </a:p>
          <a:p>
            <a:pPr algn="ctr" eaLnBrk="1" hangingPunct="1"/>
            <a:r>
              <a:rPr lang="ja-JP" altLang="ja-JP" sz="4000" dirty="0"/>
              <a:t>北海道</a:t>
            </a:r>
            <a:r>
              <a:rPr lang="ja-JP" altLang="en-US" sz="4000" dirty="0"/>
              <a:t>における</a:t>
            </a:r>
            <a:r>
              <a:rPr lang="ja-JP" altLang="ja-JP" sz="4000" dirty="0"/>
              <a:t>透析</a:t>
            </a:r>
            <a:r>
              <a:rPr lang="ja-JP" altLang="en-US" sz="4000" dirty="0"/>
              <a:t>療法の現状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231905" y="4725145"/>
            <a:ext cx="51780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dirty="0">
                <a:latin typeface="+mj-ea"/>
                <a:ea typeface="+mj-ea"/>
              </a:rPr>
              <a:t>日本透析医学会　統計調査委員会</a:t>
            </a:r>
            <a:endParaRPr lang="en-US" altLang="ja-JP" sz="2400" dirty="0">
              <a:latin typeface="+mj-ea"/>
              <a:ea typeface="+mj-ea"/>
            </a:endParaRPr>
          </a:p>
          <a:p>
            <a:pPr algn="r" eaLnBrk="1" hangingPunct="1">
              <a:lnSpc>
                <a:spcPct val="150000"/>
              </a:lnSpc>
            </a:pPr>
            <a:r>
              <a:rPr lang="ja-JP" altLang="en-US" sz="2400" dirty="0">
                <a:latin typeface="+mj-ea"/>
                <a:ea typeface="+mj-ea"/>
              </a:rPr>
              <a:t>仁友会北彩都病院　和田篤志</a:t>
            </a:r>
            <a:endParaRPr lang="en-US" altLang="ja-JP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89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66E5F04B-E45A-9400-EADC-0429791F4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968" y="-185095"/>
            <a:ext cx="10258425" cy="7329835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10491577" y="1575895"/>
            <a:ext cx="142107" cy="3153845"/>
          </a:xfrm>
          <a:custGeom>
            <a:avLst/>
            <a:gdLst>
              <a:gd name="connsiteX0" fmla="*/ 0 w 354227"/>
              <a:gd name="connsiteY0" fmla="*/ 0 h 2166551"/>
              <a:gd name="connsiteX1" fmla="*/ 354227 w 354227"/>
              <a:gd name="connsiteY1" fmla="*/ 0 h 2166551"/>
              <a:gd name="connsiteX2" fmla="*/ 345990 w 354227"/>
              <a:gd name="connsiteY2" fmla="*/ 2166551 h 2166551"/>
              <a:gd name="connsiteX3" fmla="*/ 8238 w 354227"/>
              <a:gd name="connsiteY3" fmla="*/ 2166551 h 216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27" h="2166551">
                <a:moveTo>
                  <a:pt x="0" y="0"/>
                </a:moveTo>
                <a:lnTo>
                  <a:pt x="354227" y="0"/>
                </a:lnTo>
                <a:cubicBezTo>
                  <a:pt x="351481" y="722184"/>
                  <a:pt x="348736" y="1444367"/>
                  <a:pt x="345990" y="2166551"/>
                </a:cubicBezTo>
                <a:lnTo>
                  <a:pt x="8238" y="216655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40844" y="2829651"/>
            <a:ext cx="9267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65</a:t>
            </a:r>
            <a:r>
              <a:rPr lang="ja-JP" altLang="en-US" dirty="0" smtClean="0"/>
              <a:t>歳</a:t>
            </a:r>
            <a:endParaRPr lang="en-US" altLang="ja-JP" dirty="0"/>
          </a:p>
          <a:p>
            <a:r>
              <a:rPr lang="ja-JP" altLang="en-US" dirty="0" smtClean="0"/>
              <a:t>以上</a:t>
            </a:r>
            <a:endParaRPr lang="en-US" altLang="ja-JP" dirty="0" smtClean="0"/>
          </a:p>
          <a:p>
            <a:endParaRPr lang="en-US" altLang="ja-JP" sz="1050" dirty="0"/>
          </a:p>
          <a:p>
            <a:r>
              <a:rPr lang="en-US" altLang="ja-JP" dirty="0" smtClean="0"/>
              <a:t>69.5%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272187" y="1211023"/>
            <a:ext cx="1017402" cy="1612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187" y="169915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2022</a:t>
            </a:r>
            <a:r>
              <a:rPr kumimoji="1" lang="ja-JP" altLang="en-US" dirty="0" smtClean="0"/>
              <a:t>年 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平均年齢</a:t>
            </a:r>
            <a:endParaRPr kumimoji="1" lang="en-US" altLang="ja-JP" dirty="0" smtClean="0"/>
          </a:p>
          <a:p>
            <a:r>
              <a:rPr kumimoji="1" lang="en-US" altLang="ja-JP" dirty="0" smtClean="0"/>
              <a:t>69.87</a:t>
            </a:r>
            <a:r>
              <a:rPr kumimoji="1" lang="ja-JP" altLang="en-US" dirty="0" smtClean="0"/>
              <a:t>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86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49EF1991-0AD4-89B3-F121-1E5FBC3EE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274" y="-218841"/>
            <a:ext cx="10359804" cy="732687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24433" y="1627651"/>
            <a:ext cx="2613216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202</a:t>
            </a:r>
            <a:r>
              <a:rPr kumimoji="1" lang="ja-JP" altLang="en-US" dirty="0" smtClean="0"/>
              <a:t>年導入患者平均年齢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全体 </a:t>
            </a:r>
            <a:r>
              <a:rPr lang="en-US" altLang="ja-JP" dirty="0" smtClean="0"/>
              <a:t>71.42</a:t>
            </a:r>
            <a:r>
              <a:rPr lang="ja-JP" altLang="en-US" dirty="0" smtClean="0"/>
              <a:t>歳</a:t>
            </a:r>
            <a:endParaRPr lang="en-US" altLang="ja-JP" dirty="0" smtClean="0"/>
          </a:p>
          <a:p>
            <a:pPr algn="ctr"/>
            <a:r>
              <a:rPr kumimoji="1" lang="en-US" altLang="ja-JP" sz="1400" dirty="0" smtClean="0"/>
              <a:t>--------------------------------------</a:t>
            </a:r>
          </a:p>
          <a:p>
            <a:pPr algn="ctr"/>
            <a:r>
              <a:rPr lang="ja-JP" altLang="en-US" dirty="0" smtClean="0"/>
              <a:t>男性 </a:t>
            </a:r>
            <a:r>
              <a:rPr lang="en-US" altLang="ja-JP" dirty="0" smtClean="0"/>
              <a:t>70.76</a:t>
            </a:r>
            <a:r>
              <a:rPr lang="ja-JP" altLang="en-US" dirty="0" smtClean="0"/>
              <a:t>歳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女性 </a:t>
            </a:r>
            <a:r>
              <a:rPr lang="en-US" altLang="ja-JP" dirty="0" smtClean="0"/>
              <a:t>72.92</a:t>
            </a:r>
            <a:r>
              <a:rPr lang="ja-JP" altLang="en-US" dirty="0" smtClean="0"/>
              <a:t>歳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588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2226C191-212A-3177-C65A-B3DBD2846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261" y="-225986"/>
            <a:ext cx="10401301" cy="735622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85C871D0-00EF-4CAE-B905-93E968F73228}"/>
              </a:ext>
            </a:extLst>
          </p:cNvPr>
          <p:cNvSpPr txBox="1"/>
          <p:nvPr/>
        </p:nvSpPr>
        <p:spPr>
          <a:xfrm>
            <a:off x="8665405" y="3186377"/>
            <a:ext cx="15696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糖尿病性腎症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6FE1772-AC1E-4E92-92F4-FE2B2774B200}"/>
              </a:ext>
            </a:extLst>
          </p:cNvPr>
          <p:cNvSpPr txBox="1"/>
          <p:nvPr/>
        </p:nvSpPr>
        <p:spPr>
          <a:xfrm>
            <a:off x="5558284" y="2436300"/>
            <a:ext cx="18004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慢性糸球体腎炎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A7E39AF4-2964-4EDE-9D94-BDCB5DA051BD}"/>
              </a:ext>
            </a:extLst>
          </p:cNvPr>
          <p:cNvSpPr txBox="1"/>
          <p:nvPr/>
        </p:nvSpPr>
        <p:spPr>
          <a:xfrm>
            <a:off x="8529135" y="4733394"/>
            <a:ext cx="110799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腎硬化症</a:t>
            </a:r>
          </a:p>
        </p:txBody>
      </p:sp>
    </p:spTree>
    <p:extLst>
      <p:ext uri="{BB962C8B-B14F-4D97-AF65-F5344CB8AC3E}">
        <p14:creationId xmlns:p14="http://schemas.microsoft.com/office/powerpoint/2010/main" val="2204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D83BF217-084F-916E-D55A-4A49A4D3B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393" y="-233129"/>
            <a:ext cx="10515600" cy="743705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85C871D0-00EF-4CAE-B905-93E968F73228}"/>
              </a:ext>
            </a:extLst>
          </p:cNvPr>
          <p:cNvSpPr txBox="1"/>
          <p:nvPr/>
        </p:nvSpPr>
        <p:spPr>
          <a:xfrm>
            <a:off x="8001036" y="3300734"/>
            <a:ext cx="15696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糖尿病性腎症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6FE1772-AC1E-4E92-92F4-FE2B2774B200}"/>
              </a:ext>
            </a:extLst>
          </p:cNvPr>
          <p:cNvSpPr txBox="1"/>
          <p:nvPr/>
        </p:nvSpPr>
        <p:spPr>
          <a:xfrm>
            <a:off x="3065115" y="1943381"/>
            <a:ext cx="18004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慢性糸球体腎炎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A7E39AF4-2964-4EDE-9D94-BDCB5DA051BD}"/>
              </a:ext>
            </a:extLst>
          </p:cNvPr>
          <p:cNvSpPr txBox="1"/>
          <p:nvPr/>
        </p:nvSpPr>
        <p:spPr>
          <a:xfrm>
            <a:off x="9272085" y="4240475"/>
            <a:ext cx="110799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腎硬化症</a:t>
            </a:r>
          </a:p>
        </p:txBody>
      </p:sp>
      <p:sp>
        <p:nvSpPr>
          <p:cNvPr id="6" name="下矢印 5"/>
          <p:cNvSpPr/>
          <p:nvPr/>
        </p:nvSpPr>
        <p:spPr>
          <a:xfrm flipV="1">
            <a:off x="9392102" y="5114926"/>
            <a:ext cx="357187" cy="3786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42025" y="5493544"/>
            <a:ext cx="2598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慢性腎炎と腎硬化症が逆転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691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788428"/>
              </p:ext>
            </p:extLst>
          </p:nvPr>
        </p:nvGraphicFramePr>
        <p:xfrm>
          <a:off x="350045" y="350044"/>
          <a:ext cx="10201274" cy="60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85C871D0-00EF-4CAE-B905-93E968F73228}"/>
              </a:ext>
            </a:extLst>
          </p:cNvPr>
          <p:cNvSpPr txBox="1"/>
          <p:nvPr/>
        </p:nvSpPr>
        <p:spPr>
          <a:xfrm>
            <a:off x="10372986" y="1676452"/>
            <a:ext cx="15696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糖尿病性腎症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6FE1772-AC1E-4E92-92F4-FE2B2774B200}"/>
              </a:ext>
            </a:extLst>
          </p:cNvPr>
          <p:cNvSpPr txBox="1"/>
          <p:nvPr/>
        </p:nvSpPr>
        <p:spPr>
          <a:xfrm>
            <a:off x="10257569" y="4320777"/>
            <a:ext cx="18004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慢性糸球体腎炎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A7E39AF4-2964-4EDE-9D94-BDCB5DA051BD}"/>
              </a:ext>
            </a:extLst>
          </p:cNvPr>
          <p:cNvSpPr txBox="1"/>
          <p:nvPr/>
        </p:nvSpPr>
        <p:spPr>
          <a:xfrm>
            <a:off x="10195773" y="3476169"/>
            <a:ext cx="110799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腎硬化症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47424" y="381248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17.5%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26694" y="470252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13.3%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902070" y="205819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40.5%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9398" y="6447998"/>
            <a:ext cx="871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わ</a:t>
            </a:r>
            <a:r>
              <a:rPr lang="ja-JP" altLang="en-US" dirty="0"/>
              <a:t>が</a:t>
            </a:r>
            <a:r>
              <a:rPr kumimoji="1" lang="ja-JP" altLang="en-US" dirty="0" smtClean="0"/>
              <a:t>国の慢性透析療法の現況（</a:t>
            </a:r>
            <a:r>
              <a:rPr kumimoji="1" lang="en-US" altLang="ja-JP" dirty="0" smtClean="0"/>
              <a:t>2022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日現在）、および</a:t>
            </a:r>
            <a:r>
              <a:rPr lang="en-US" altLang="ja-JP" dirty="0"/>
              <a:t>WADDA</a:t>
            </a:r>
            <a:r>
              <a:rPr lang="ja-JP" altLang="en-US" dirty="0"/>
              <a:t>システムより</a:t>
            </a:r>
            <a:r>
              <a:rPr lang="ja-JP" altLang="en-US" dirty="0" smtClean="0"/>
              <a:t>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38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562040"/>
              </p:ext>
            </p:extLst>
          </p:nvPr>
        </p:nvGraphicFramePr>
        <p:xfrm>
          <a:off x="464344" y="0"/>
          <a:ext cx="10679907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155103"/>
              </p:ext>
            </p:extLst>
          </p:nvPr>
        </p:nvGraphicFramePr>
        <p:xfrm>
          <a:off x="600075" y="3813175"/>
          <a:ext cx="10544176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8">
            <a:extLst>
              <a:ext uri="{FF2B5EF4-FFF2-40B4-BE49-F238E27FC236}">
                <a16:creationId xmlns="" xmlns:a16="http://schemas.microsoft.com/office/drawing/2014/main" id="{6C9EBF9C-B3D8-4A63-B1B6-001E454D3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449" y="346629"/>
            <a:ext cx="414408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都道府県別の人口補正などは行っていない</a:t>
            </a:r>
          </a:p>
        </p:txBody>
      </p:sp>
      <p:sp>
        <p:nvSpPr>
          <p:cNvPr id="6" name="テキスト ボックス 6">
            <a:extLst>
              <a:ext uri="{FF2B5EF4-FFF2-40B4-BE49-F238E27FC236}">
                <a16:creationId xmlns="" xmlns:a16="http://schemas.microsoft.com/office/drawing/2014/main" id="{420CE16E-7EE0-453C-8894-4E2F7B791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167" y="34447"/>
            <a:ext cx="3376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</a:rPr>
              <a:t>2022</a:t>
            </a:r>
            <a:r>
              <a:rPr lang="ja-JP" altLang="en-US" sz="1600" dirty="0" smtClean="0">
                <a:solidFill>
                  <a:prstClr val="black"/>
                </a:solidFill>
              </a:rPr>
              <a:t>年</a:t>
            </a:r>
            <a:r>
              <a:rPr lang="ja-JP" altLang="en-US" sz="1600" dirty="0">
                <a:solidFill>
                  <a:prstClr val="black"/>
                </a:solidFill>
              </a:rPr>
              <a:t>データ　</a:t>
            </a:r>
            <a:r>
              <a:rPr lang="en-US" altLang="ja-JP" sz="1600" dirty="0">
                <a:solidFill>
                  <a:prstClr val="black"/>
                </a:solidFill>
              </a:rPr>
              <a:t>WADDA system</a:t>
            </a:r>
            <a:r>
              <a:rPr lang="ja-JP" altLang="en-US" sz="1600" dirty="0">
                <a:solidFill>
                  <a:prstClr val="black"/>
                </a:solidFill>
              </a:rPr>
              <a:t>で集計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6C39047D-4170-44C6-A327-5657CCC27976}"/>
              </a:ext>
            </a:extLst>
          </p:cNvPr>
          <p:cNvSpPr/>
          <p:nvPr/>
        </p:nvSpPr>
        <p:spPr>
          <a:xfrm>
            <a:off x="1246339" y="77311"/>
            <a:ext cx="5787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都道府県</a:t>
            </a:r>
            <a:r>
              <a:rPr lang="ja-JP" altLang="en-US" sz="20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別</a:t>
            </a:r>
            <a:r>
              <a:rPr lang="ja-JP" altLang="en-US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年末患者、</a:t>
            </a:r>
            <a:r>
              <a:rPr lang="ja-JP" altLang="en-US" sz="2000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新規</a:t>
            </a:r>
            <a:r>
              <a:rPr lang="ja-JP" altLang="en-US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導入数　人口</a:t>
            </a:r>
            <a:r>
              <a:rPr lang="en-US" altLang="ja-JP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100</a:t>
            </a:r>
            <a:r>
              <a:rPr lang="ja-JP" altLang="en-US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万対比</a:t>
            </a:r>
            <a:endParaRPr lang="en-US" altLang="ja-JP" sz="2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114425" y="1414465"/>
            <a:ext cx="10029826" cy="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14425" y="4917283"/>
            <a:ext cx="10029826" cy="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1144251" y="477878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smtClean="0"/>
              <a:t>全国平均</a:t>
            </a:r>
            <a:endParaRPr 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089482" y="125836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smtClean="0"/>
              <a:t>全国平均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4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77241"/>
              </p:ext>
            </p:extLst>
          </p:nvPr>
        </p:nvGraphicFramePr>
        <p:xfrm>
          <a:off x="933855" y="761070"/>
          <a:ext cx="9902757" cy="577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876B28DC-A14B-49C0-AFB3-7423DFEC71BF}"/>
              </a:ext>
            </a:extLst>
          </p:cNvPr>
          <p:cNvSpPr txBox="1"/>
          <p:nvPr/>
        </p:nvSpPr>
        <p:spPr>
          <a:xfrm>
            <a:off x="747738" y="989670"/>
            <a:ext cx="372233" cy="33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82E81B63-20C2-411C-99F4-9EA301FDC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12" y="6143466"/>
            <a:ext cx="248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総務省　統計データより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BBD5FC57-1EB0-4411-82F5-9D6596548D1C}"/>
              </a:ext>
            </a:extLst>
          </p:cNvPr>
          <p:cNvSpPr/>
          <p:nvPr/>
        </p:nvSpPr>
        <p:spPr>
          <a:xfrm>
            <a:off x="3295385" y="299405"/>
            <a:ext cx="535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北海道と全国の人口分布比較（</a:t>
            </a:r>
            <a:r>
              <a:rPr lang="en-US" altLang="ja-JP" sz="2400" dirty="0" smtClean="0"/>
              <a:t>2022</a:t>
            </a:r>
            <a:r>
              <a:rPr lang="ja-JP" altLang="en-US" sz="2400" dirty="0" smtClean="0"/>
              <a:t>年）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36657" y="1158097"/>
            <a:ext cx="24737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50</a:t>
            </a:r>
            <a:r>
              <a:rPr lang="ja-JP" altLang="en-US" dirty="0"/>
              <a:t>歳以上の全年齢層で</a:t>
            </a:r>
            <a:endParaRPr lang="en-US" altLang="ja-JP" dirty="0"/>
          </a:p>
          <a:p>
            <a:r>
              <a:rPr lang="ja-JP" altLang="en-US" dirty="0"/>
              <a:t>北海道が上回っている</a:t>
            </a:r>
          </a:p>
        </p:txBody>
      </p:sp>
    </p:spTree>
    <p:extLst>
      <p:ext uri="{BB962C8B-B14F-4D97-AF65-F5344CB8AC3E}">
        <p14:creationId xmlns:p14="http://schemas.microsoft.com/office/powerpoint/2010/main" val="21692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94421" y="277615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HDF</a:t>
            </a:r>
            <a:r>
              <a:rPr lang="ja-JP" altLang="en-US" sz="3600" dirty="0"/>
              <a:t>の状況</a:t>
            </a:r>
          </a:p>
        </p:txBody>
      </p:sp>
    </p:spTree>
    <p:extLst>
      <p:ext uri="{BB962C8B-B14F-4D97-AF65-F5344CB8AC3E}">
        <p14:creationId xmlns:p14="http://schemas.microsoft.com/office/powerpoint/2010/main" val="34892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C261BB21-81FA-491A-0171-AAEF12147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89" y="-213066"/>
            <a:ext cx="10245685" cy="724616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947684" y="1770434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iHDF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47684" y="3936538"/>
            <a:ext cx="14430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On-line HDF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37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634933"/>
              </p:ext>
            </p:extLst>
          </p:nvPr>
        </p:nvGraphicFramePr>
        <p:xfrm>
          <a:off x="5988469" y="1100138"/>
          <a:ext cx="5532332" cy="535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17822"/>
              </p:ext>
            </p:extLst>
          </p:nvPr>
        </p:nvGraphicFramePr>
        <p:xfrm>
          <a:off x="57145" y="1121568"/>
          <a:ext cx="5443543" cy="53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456BDE2D-11BA-4CE3-AB6D-4FCE4369BCBB}"/>
              </a:ext>
            </a:extLst>
          </p:cNvPr>
          <p:cNvSpPr txBox="1"/>
          <p:nvPr/>
        </p:nvSpPr>
        <p:spPr>
          <a:xfrm>
            <a:off x="6449146" y="6488668"/>
            <a:ext cx="53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JSDT2009-2022</a:t>
            </a:r>
            <a:r>
              <a:rPr lang="ja-JP" altLang="en-US" dirty="0" smtClean="0"/>
              <a:t>年末</a:t>
            </a:r>
            <a:r>
              <a:rPr lang="ja-JP" altLang="en-US" dirty="0"/>
              <a:t>データ、</a:t>
            </a:r>
            <a:r>
              <a:rPr lang="en-US" altLang="ja-JP" dirty="0"/>
              <a:t>WADDA system</a:t>
            </a:r>
            <a:r>
              <a:rPr lang="ja-JP" altLang="en-US" dirty="0"/>
              <a:t>による解析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62198" y="294943"/>
            <a:ext cx="548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北海道</a:t>
            </a:r>
            <a:r>
              <a:rPr kumimoji="1" lang="ja-JP" altLang="en-US" sz="2800" dirty="0" smtClean="0"/>
              <a:t>と全国の治療方法推移比較</a:t>
            </a:r>
            <a:endParaRPr kumimoji="1" lang="ja-JP" altLang="en-US" sz="2800" dirty="0"/>
          </a:p>
        </p:txBody>
      </p:sp>
      <p:sp>
        <p:nvSpPr>
          <p:cNvPr id="6" name="右大かっこ 5"/>
          <p:cNvSpPr/>
          <p:nvPr/>
        </p:nvSpPr>
        <p:spPr>
          <a:xfrm>
            <a:off x="5393528" y="1857375"/>
            <a:ext cx="92869" cy="1921669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8522" y="2633543"/>
            <a:ext cx="7585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HDF</a:t>
            </a:r>
          </a:p>
          <a:p>
            <a:r>
              <a:rPr lang="en-US" dirty="0" smtClean="0"/>
              <a:t>58.1%</a:t>
            </a:r>
            <a:endParaRPr lang="en-US" dirty="0"/>
          </a:p>
        </p:txBody>
      </p:sp>
      <p:sp>
        <p:nvSpPr>
          <p:cNvPr id="8" name="右大かっこ 7"/>
          <p:cNvSpPr/>
          <p:nvPr/>
        </p:nvSpPr>
        <p:spPr>
          <a:xfrm>
            <a:off x="11458404" y="1864519"/>
            <a:ext cx="62398" cy="1800226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433397" y="2633542"/>
            <a:ext cx="7585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HDF</a:t>
            </a:r>
          </a:p>
          <a:p>
            <a:r>
              <a:rPr lang="en-US" dirty="0" smtClean="0"/>
              <a:t>55.2%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88348" y="4479667"/>
            <a:ext cx="8169275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ja-JP" b="1" dirty="0" smtClean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b="1" dirty="0" smtClean="0">
                <a:latin typeface="Arial" charset="0"/>
                <a:ea typeface="ＭＳ Ｐゴシック" charset="-128"/>
              </a:rPr>
              <a:t>　</a:t>
            </a:r>
            <a:r>
              <a:rPr lang="ja-JP" altLang="en-US" b="1" dirty="0" smtClean="0">
                <a:latin typeface="ＭＳ ゴシック" pitchFamily="49" charset="-128"/>
                <a:ea typeface="ＭＳ ゴシック" pitchFamily="49" charset="-128"/>
              </a:rPr>
              <a:t>演題発表に関連し、開示すべき</a:t>
            </a:r>
            <a:r>
              <a:rPr lang="en-US" altLang="ja-JP" b="1" dirty="0" smtClean="0">
                <a:latin typeface="ＭＳ ゴシック" pitchFamily="49" charset="-128"/>
                <a:ea typeface="ＭＳ ゴシック" pitchFamily="49" charset="-128"/>
              </a:rPr>
              <a:t>COI</a:t>
            </a:r>
            <a:r>
              <a:rPr lang="ja-JP" altLang="en-US" b="1" dirty="0" smtClean="0">
                <a:latin typeface="ＭＳ ゴシック" pitchFamily="49" charset="-128"/>
                <a:ea typeface="ＭＳ ゴシック" pitchFamily="49" charset="-128"/>
              </a:rPr>
              <a:t>関係にある</a:t>
            </a:r>
            <a:endParaRPr lang="en-US" altLang="ja-JP" b="1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b="1" dirty="0" smtClean="0">
                <a:latin typeface="ＭＳ ゴシック" pitchFamily="49" charset="-128"/>
                <a:ea typeface="ＭＳ ゴシック" pitchFamily="49" charset="-128"/>
              </a:rPr>
              <a:t>　企業などはありません。</a:t>
            </a:r>
            <a:endParaRPr lang="en-US" altLang="ja-JP" b="1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ja-JP" sz="700" b="1" i="1" dirty="0" smtClean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b="1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8348" y="1680518"/>
            <a:ext cx="8235950" cy="2514600"/>
          </a:xfrm>
          <a:prstGeom prst="rect">
            <a:avLst/>
          </a:prstGeom>
          <a:solidFill>
            <a:srgbClr val="0070C0"/>
          </a:solidFill>
          <a:ln>
            <a:solidFill>
              <a:srgbClr val="00FFFF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ja-JP" sz="4800" b="1" dirty="0" smtClean="0">
              <a:solidFill>
                <a:srgbClr val="FFC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ja-JP" altLang="en-US" sz="4800" b="1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ＣＯＩ </a:t>
            </a:r>
            <a:r>
              <a:rPr lang="ja-JP" altLang="en-US" sz="4800" b="1" dirty="0" smtClean="0">
                <a:solidFill>
                  <a:srgbClr val="FFC000"/>
                </a:solidFill>
                <a:latin typeface="ＭＳ ゴシック" pitchFamily="49" charset="-128"/>
                <a:ea typeface="ＭＳ ゴシック" pitchFamily="49" charset="-128"/>
              </a:rPr>
              <a:t>開示</a:t>
            </a:r>
            <a:r>
              <a:rPr lang="en-US" altLang="ja-JP" sz="4000" b="1" dirty="0" smtClean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/>
            </a:r>
            <a:br>
              <a:rPr lang="en-US" altLang="ja-JP" sz="4000" b="1" dirty="0" smtClean="0">
                <a:solidFill>
                  <a:srgbClr val="FFC000"/>
                </a:solidFill>
                <a:latin typeface="Arial" charset="0"/>
                <a:ea typeface="ＭＳ Ｐゴシック" charset="-128"/>
              </a:rPr>
            </a:br>
            <a:r>
              <a:rPr lang="ja-JP" altLang="en-US" sz="1600" b="1" dirty="0" smtClean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>　</a:t>
            </a:r>
            <a:r>
              <a:rPr lang="en-US" altLang="ja-JP" sz="2400" b="1" i="1" dirty="0" smtClean="0">
                <a:solidFill>
                  <a:srgbClr val="FFC000"/>
                </a:solidFill>
                <a:ea typeface="ＭＳ Ｐゴシック" charset="-128"/>
              </a:rPr>
              <a:t/>
            </a:r>
            <a:br>
              <a:rPr lang="en-US" altLang="ja-JP" sz="2400" b="1" i="1" dirty="0" smtClean="0">
                <a:solidFill>
                  <a:srgbClr val="FFC000"/>
                </a:solidFill>
                <a:ea typeface="ＭＳ Ｐゴシック" charset="-128"/>
              </a:rPr>
            </a:br>
            <a:r>
              <a:rPr lang="ja-JP" altLang="en-US" sz="2400" b="1" i="1" dirty="0" smtClean="0">
                <a:solidFill>
                  <a:srgbClr val="FFC000"/>
                </a:solidFill>
                <a:latin typeface="ＭＳ ゴシック" pitchFamily="49" charset="-128"/>
                <a:ea typeface="ＭＳ ゴシック" pitchFamily="49" charset="-128"/>
              </a:rPr>
              <a:t>筆頭発表者名：　</a:t>
            </a:r>
            <a:r>
              <a:rPr lang="ja-JP" altLang="en-US" sz="2400" b="1" dirty="0" smtClean="0">
                <a:solidFill>
                  <a:srgbClr val="FFC000"/>
                </a:solidFill>
                <a:latin typeface="ＭＳ ゴシック" pitchFamily="49" charset="-128"/>
                <a:ea typeface="ＭＳ ゴシック" pitchFamily="49" charset="-128"/>
              </a:rPr>
              <a:t>和田　篤志</a:t>
            </a:r>
            <a:endParaRPr lang="en-US" altLang="ja-JP" sz="2400" b="1" dirty="0" smtClean="0">
              <a:solidFill>
                <a:srgbClr val="FFC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4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8" y="398205"/>
            <a:ext cx="4838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167897"/>
              </p:ext>
            </p:extLst>
          </p:nvPr>
        </p:nvGraphicFramePr>
        <p:xfrm>
          <a:off x="753513" y="614362"/>
          <a:ext cx="11126788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442869" y="71407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都道府県別</a:t>
            </a:r>
            <a:r>
              <a:rPr lang="en-US" altLang="ja-JP" sz="2000" dirty="0"/>
              <a:t>HDF</a:t>
            </a:r>
            <a:r>
              <a:rPr lang="ja-JP" altLang="en-US" sz="2000" dirty="0"/>
              <a:t>の方法</a:t>
            </a:r>
            <a:r>
              <a:rPr lang="ja-JP" altLang="en-US" sz="2000" dirty="0" smtClean="0"/>
              <a:t>内訳 </a:t>
            </a:r>
            <a:r>
              <a:rPr lang="en-US" altLang="ja-JP" sz="2000" dirty="0" smtClean="0"/>
              <a:t>(</a:t>
            </a:r>
            <a:r>
              <a:rPr lang="en-US" altLang="ja-JP" dirty="0" smtClean="0"/>
              <a:t>HDF</a:t>
            </a:r>
            <a:r>
              <a:rPr lang="ja-JP" altLang="en-US" dirty="0"/>
              <a:t>の多い順）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456BDE2D-11BA-4CE3-AB6D-4FCE4369BCBB}"/>
              </a:ext>
            </a:extLst>
          </p:cNvPr>
          <p:cNvSpPr txBox="1"/>
          <p:nvPr/>
        </p:nvSpPr>
        <p:spPr>
          <a:xfrm>
            <a:off x="7550974" y="6499432"/>
            <a:ext cx="4329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smtClean="0"/>
              <a:t>JSDT2022</a:t>
            </a:r>
            <a:r>
              <a:rPr lang="ja-JP" altLang="en-US" sz="1600" smtClean="0"/>
              <a:t>年末</a:t>
            </a:r>
            <a:r>
              <a:rPr lang="ja-JP" altLang="en-US" sz="1600" dirty="0"/>
              <a:t>データ、</a:t>
            </a:r>
            <a:r>
              <a:rPr lang="en-US" altLang="ja-JP" sz="1600" dirty="0"/>
              <a:t>WADDA system</a:t>
            </a:r>
            <a:r>
              <a:rPr lang="ja-JP" altLang="en-US" sz="1600" dirty="0"/>
              <a:t>による解析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83830" y="2661324"/>
            <a:ext cx="1487908" cy="461665"/>
          </a:xfrm>
          <a:prstGeom prst="rect">
            <a:avLst/>
          </a:prstGeom>
          <a:solidFill>
            <a:srgbClr val="0070C0">
              <a:alpha val="8509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onlineHDF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67987" y="4410899"/>
            <a:ext cx="1415772" cy="461665"/>
          </a:xfrm>
          <a:prstGeom prst="rect">
            <a:avLst/>
          </a:prstGeom>
          <a:solidFill>
            <a:srgbClr val="FF66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血液透析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78015" y="1456109"/>
            <a:ext cx="63030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9098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iHDF</a:t>
            </a:r>
            <a:endParaRPr lang="ja-JP" altLang="en-US" dirty="0"/>
          </a:p>
        </p:txBody>
      </p:sp>
      <p:sp>
        <p:nvSpPr>
          <p:cNvPr id="8" name="矢印: 下 4">
            <a:extLst>
              <a:ext uri="{FF2B5EF4-FFF2-40B4-BE49-F238E27FC236}">
                <a16:creationId xmlns="" xmlns:a16="http://schemas.microsoft.com/office/drawing/2014/main" id="{BC60F3EA-68AA-469A-8F87-83234A775DA3}"/>
              </a:ext>
            </a:extLst>
          </p:cNvPr>
          <p:cNvSpPr/>
          <p:nvPr/>
        </p:nvSpPr>
        <p:spPr>
          <a:xfrm flipV="1">
            <a:off x="4451310" y="6222140"/>
            <a:ext cx="293615" cy="3858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82764" y="2369739"/>
            <a:ext cx="678583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400" dirty="0"/>
              <a:t>今年</a:t>
            </a:r>
            <a:r>
              <a:rPr lang="ja-JP" altLang="en-US" sz="4400" dirty="0" smtClean="0"/>
              <a:t>も統計調査へのご協力</a:t>
            </a:r>
            <a:endParaRPr lang="en-US" altLang="ja-JP" sz="4400" dirty="0" smtClean="0"/>
          </a:p>
          <a:p>
            <a:pPr algn="ctr"/>
            <a:r>
              <a:rPr lang="ja-JP" altLang="en-US" sz="4400" dirty="0" smtClean="0"/>
              <a:t>よろしくお願い申し上げます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849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1694" y="2559845"/>
            <a:ext cx="8778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2022</a:t>
            </a:r>
            <a:r>
              <a:rPr lang="ja-JP" altLang="en-US" sz="2800" dirty="0" smtClean="0"/>
              <a:t>年末統計</a:t>
            </a:r>
            <a:r>
              <a:rPr kumimoji="1" lang="ja-JP" altLang="en-US" sz="2800" dirty="0" smtClean="0"/>
              <a:t>調査結果における全国と北海道との比較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694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B3FA2F1A-2F33-2FB4-A499-33B263109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974" y="-128354"/>
            <a:ext cx="10201275" cy="721475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10" y="1468652"/>
            <a:ext cx="1732794" cy="8777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50884" y="1261186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2022</a:t>
            </a:r>
            <a:r>
              <a:rPr lang="ja-JP" altLang="en-US" dirty="0" smtClean="0"/>
              <a:t>年末</a:t>
            </a:r>
            <a:r>
              <a:rPr lang="ja-JP" altLang="en-US" dirty="0"/>
              <a:t>透析患者数</a:t>
            </a:r>
            <a:endParaRPr lang="en-US" altLang="ja-JP" dirty="0"/>
          </a:p>
          <a:p>
            <a:pPr algn="ctr"/>
            <a:r>
              <a:rPr lang="en-US" altLang="ja-JP" dirty="0" smtClean="0"/>
              <a:t>347,474</a:t>
            </a:r>
            <a:r>
              <a:rPr lang="ja-JP" altLang="en-US" dirty="0" smtClean="0"/>
              <a:t>人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1890" y="1907517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（人口</a:t>
            </a:r>
            <a:r>
              <a:rPr lang="en-US" altLang="ja-JP" sz="1400" dirty="0" smtClean="0"/>
              <a:t>360</a:t>
            </a:r>
            <a:r>
              <a:rPr lang="ja-JP" altLang="en-US" sz="1400" dirty="0" smtClean="0"/>
              <a:t>人に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人）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74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029809"/>
              </p:ext>
            </p:extLst>
          </p:nvPr>
        </p:nvGraphicFramePr>
        <p:xfrm>
          <a:off x="1357312" y="492919"/>
          <a:ext cx="8993981" cy="586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445312" y="6416159"/>
            <a:ext cx="637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わが国の慢性透析療法の現況（2022 年 12 月 31 </a:t>
            </a:r>
            <a:r>
              <a:rPr lang="en-US" dirty="0" err="1"/>
              <a:t>日現在</a:t>
            </a:r>
            <a:r>
              <a:rPr lang="en-US" dirty="0" smtClean="0"/>
              <a:t>）</a:t>
            </a:r>
            <a:r>
              <a:rPr lang="ja-JP" altLang="en-US" dirty="0" smtClean="0"/>
              <a:t>より</a:t>
            </a:r>
            <a:endParaRPr lang="en-US" dirty="0"/>
          </a:p>
        </p:txBody>
      </p:sp>
      <p:sp>
        <p:nvSpPr>
          <p:cNvPr id="4" name="下矢印 3"/>
          <p:cNvSpPr/>
          <p:nvPr/>
        </p:nvSpPr>
        <p:spPr>
          <a:xfrm>
            <a:off x="9829800" y="1064419"/>
            <a:ext cx="307181" cy="364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FD1EA243-9997-6621-CF35-5C963C80C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79" y="-164427"/>
            <a:ext cx="10314458" cy="729480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65713" y="1241735"/>
            <a:ext cx="1572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2022</a:t>
            </a:r>
            <a:r>
              <a:rPr lang="ja-JP" altLang="en-US" dirty="0" smtClean="0"/>
              <a:t>年</a:t>
            </a:r>
            <a:endParaRPr lang="en-US" altLang="ja-JP" dirty="0" smtClean="0"/>
          </a:p>
          <a:p>
            <a:r>
              <a:rPr lang="ja-JP" altLang="en-US" dirty="0" smtClean="0"/>
              <a:t>導入 </a:t>
            </a:r>
            <a:r>
              <a:rPr lang="en-US" altLang="ja-JP" dirty="0" smtClean="0"/>
              <a:t>39,683</a:t>
            </a:r>
            <a:r>
              <a:rPr lang="ja-JP" altLang="en-US" dirty="0" smtClean="0"/>
              <a:t>人</a:t>
            </a:r>
            <a:endParaRPr lang="en-US" altLang="ja-JP" dirty="0"/>
          </a:p>
          <a:p>
            <a:r>
              <a:rPr lang="ja-JP" altLang="en-US" dirty="0" smtClean="0"/>
              <a:t>死亡 </a:t>
            </a:r>
            <a:r>
              <a:rPr lang="en-US" altLang="ja-JP" dirty="0" smtClean="0"/>
              <a:t>38,464</a:t>
            </a:r>
            <a:r>
              <a:rPr lang="ja-JP" altLang="en-US" dirty="0" smtClean="0"/>
              <a:t>人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70" y="1446372"/>
            <a:ext cx="1416549" cy="8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37" y="133350"/>
            <a:ext cx="10398635" cy="663892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445312" y="6416159"/>
            <a:ext cx="637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わが国の慢性透析療法の現況（2022 年 12 月 31 </a:t>
            </a:r>
            <a:r>
              <a:rPr lang="en-US" dirty="0" err="1"/>
              <a:t>日現在</a:t>
            </a:r>
            <a:r>
              <a:rPr lang="en-US" dirty="0" smtClean="0"/>
              <a:t>）</a:t>
            </a:r>
            <a:r>
              <a:rPr lang="ja-JP" altLang="en-US" dirty="0" smtClean="0"/>
              <a:t>より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8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414506"/>
              </p:ext>
            </p:extLst>
          </p:nvPr>
        </p:nvGraphicFramePr>
        <p:xfrm>
          <a:off x="420147" y="267611"/>
          <a:ext cx="10980670" cy="623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344025" y="645021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患者調査票による集計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392196"/>
              </p:ext>
            </p:extLst>
          </p:nvPr>
        </p:nvGraphicFramePr>
        <p:xfrm>
          <a:off x="1537004" y="350197"/>
          <a:ext cx="9922179" cy="607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144399" y="1211464"/>
            <a:ext cx="13147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2022</a:t>
            </a:r>
            <a:r>
              <a:rPr lang="ja-JP" altLang="en-US" sz="1600" dirty="0" smtClean="0"/>
              <a:t>年</a:t>
            </a:r>
            <a:endParaRPr lang="en-US" altLang="ja-JP" sz="1600" dirty="0" smtClean="0"/>
          </a:p>
          <a:p>
            <a:r>
              <a:rPr lang="ja-JP" altLang="en-US" sz="1600" dirty="0" smtClean="0"/>
              <a:t>導入 </a:t>
            </a:r>
            <a:r>
              <a:rPr lang="en-US" altLang="ja-JP" sz="1600" dirty="0" smtClean="0"/>
              <a:t>1,903</a:t>
            </a:r>
            <a:r>
              <a:rPr lang="ja-JP" altLang="en-US" sz="1600" dirty="0" smtClean="0"/>
              <a:t>人</a:t>
            </a:r>
            <a:endParaRPr lang="en-US" altLang="ja-JP" sz="1600" dirty="0"/>
          </a:p>
          <a:p>
            <a:r>
              <a:rPr lang="ja-JP" altLang="en-US" sz="1600" dirty="0" smtClean="0"/>
              <a:t>死亡 </a:t>
            </a:r>
            <a:r>
              <a:rPr lang="en-US" altLang="ja-JP" sz="1600" dirty="0" smtClean="0"/>
              <a:t>1,853</a:t>
            </a:r>
            <a:r>
              <a:rPr lang="ja-JP" altLang="en-US" sz="1600" dirty="0" smtClean="0"/>
              <a:t>人</a:t>
            </a:r>
            <a:endParaRPr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144" y="1181611"/>
            <a:ext cx="1416549" cy="860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29255" y="8952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人</a:t>
            </a:r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6965111" y="6558357"/>
            <a:ext cx="4769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わが国の慢性透析療法の</a:t>
            </a:r>
            <a:r>
              <a:rPr lang="ja-JP" altLang="en-US" sz="1600" dirty="0" smtClean="0"/>
              <a:t>現況　</a:t>
            </a:r>
            <a:r>
              <a:rPr lang="en-US" altLang="ja-JP" sz="1600" dirty="0" smtClean="0"/>
              <a:t>2006</a:t>
            </a:r>
            <a:r>
              <a:rPr lang="ja-JP" altLang="en-US" sz="1600" dirty="0" smtClean="0"/>
              <a:t>年～</a:t>
            </a:r>
            <a:r>
              <a:rPr lang="en-US" altLang="ja-JP" sz="1600" dirty="0" smtClean="0"/>
              <a:t>2022</a:t>
            </a:r>
            <a:r>
              <a:rPr lang="ja-JP" altLang="en-US" sz="1600" dirty="0" smtClean="0"/>
              <a:t>年より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79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335</Words>
  <Application>Microsoft Office PowerPoint</Application>
  <PresentationFormat>ワイド画面</PresentationFormat>
  <Paragraphs>92</Paragraphs>
  <Slides>21</Slides>
  <Notes>8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HGP創英角ｺﾞｼｯｸUB</vt:lpstr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和田 篤志</dc:creator>
  <cp:lastModifiedBy>wada a</cp:lastModifiedBy>
  <cp:revision>103</cp:revision>
  <dcterms:created xsi:type="dcterms:W3CDTF">2019-11-21T05:58:26Z</dcterms:created>
  <dcterms:modified xsi:type="dcterms:W3CDTF">2024-08-17T02:49:45Z</dcterms:modified>
</cp:coreProperties>
</file>